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6" r:id="rId5"/>
    <p:sldId id="267" r:id="rId6"/>
    <p:sldId id="261" r:id="rId7"/>
    <p:sldId id="265" r:id="rId8"/>
    <p:sldId id="268" r:id="rId9"/>
    <p:sldId id="262" r:id="rId10"/>
    <p:sldId id="271" r:id="rId11"/>
    <p:sldId id="269" r:id="rId12"/>
    <p:sldId id="273" r:id="rId13"/>
    <p:sldId id="274" r:id="rId14"/>
    <p:sldId id="276" r:id="rId15"/>
    <p:sldId id="277" r:id="rId16"/>
    <p:sldId id="279" r:id="rId17"/>
    <p:sldId id="278" r:id="rId18"/>
    <p:sldId id="280" r:id="rId19"/>
    <p:sldId id="281" r:id="rId20"/>
    <p:sldId id="282" r:id="rId21"/>
    <p:sldId id="263" r:id="rId22"/>
    <p:sldId id="270" r:id="rId23"/>
    <p:sldId id="284" r:id="rId24"/>
    <p:sldId id="272" r:id="rId25"/>
    <p:sldId id="283" r:id="rId26"/>
    <p:sldId id="288" r:id="rId27"/>
    <p:sldId id="290" r:id="rId28"/>
    <p:sldId id="292" r:id="rId29"/>
    <p:sldId id="264" r:id="rId30"/>
    <p:sldId id="285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74A"/>
    <a:srgbClr val="F6F6F6"/>
    <a:srgbClr val="C2C3C5"/>
    <a:srgbClr val="BDBDBD"/>
    <a:srgbClr val="D6DCE5"/>
    <a:srgbClr val="49246C"/>
    <a:srgbClr val="FFFFFF"/>
    <a:srgbClr val="E0D8D4"/>
    <a:srgbClr val="D3D2D1"/>
    <a:srgbClr val="625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3656" autoAdjust="0"/>
  </p:normalViewPr>
  <p:slideViewPr>
    <p:cSldViewPr snapToGrid="0" snapToObjects="1">
      <p:cViewPr varScale="1">
        <p:scale>
          <a:sx n="80" d="100"/>
          <a:sy n="80" d="100"/>
        </p:scale>
        <p:origin x="806" y="48"/>
      </p:cViewPr>
      <p:guideLst/>
    </p:cSldViewPr>
  </p:slideViewPr>
  <p:outlineViewPr>
    <p:cViewPr>
      <p:scale>
        <a:sx n="33" d="100"/>
        <a:sy n="33" d="100"/>
      </p:scale>
      <p:origin x="0" y="-22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4B6DF-F9C3-7745-90DE-7FA8C3E52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2C4ED8-89D9-8341-9F39-E4A67411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595C0-4464-C245-B6BE-1F74D769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FBC0B-631C-B64C-9494-9F4CB2FB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F849-B181-D144-B5D1-A2F553EA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13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7A913-301A-E14A-944E-3E9B63DE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748B50-97A3-CB4F-9101-BFD88C2C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19B3E-C341-1C4D-BD15-F614D5C9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F7DC3-A979-2046-BB53-B8DD589B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3947F-0296-3749-8857-9C0D8363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813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D33D6E-6C6A-4E47-8983-8AFCA3163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C44E0B-A284-A44D-8B9F-458E18A06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7DDD6-A324-4D47-B8A0-9B3373A1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179F4-E2BF-0C42-9823-0FF2F4AC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F1F22-8FE4-8842-97E2-AEFE5019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3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26B93-8CE1-D541-AFA4-0DDB54E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2D0B8-0E14-9145-9F09-12FD1D276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87A53-E58C-C74D-B19E-88E65273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EDC197-9054-D740-BA61-FEB1811C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F0E6F-B35A-1B40-A329-0EB7C870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89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D099-E74E-3749-9F06-5D58667B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48FD4-0F22-F244-9FBA-17099998D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4AD7D-B50E-144C-854C-E100725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68538-4E39-0143-92E9-9C59699A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983BD-EAF1-104B-ADDD-3E131B4B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822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B6465-4096-DB4B-9D0C-CB7B27BD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3D62C-26A6-A74D-830F-F338DB0E0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3D49E9-50F1-6541-9577-0390EC13E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045284-66E0-1E4B-AFD5-D58F5EDD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9C22BE-3E1D-6041-8BD2-1471B812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639BA-75F0-894B-BC18-56BDE4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60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96487-4DDD-4C47-BF9F-6107FDF5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3D63-6863-604E-9B1A-849DCB56A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14998-F69E-3047-B171-2F368DE58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5B562-D16C-C643-845D-50BDD1E6D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B2914E-AEA9-984F-A4D5-B50E64CB8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81DA26-A4BA-4943-B4D9-C5272FA8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DF2DF-DBBA-1148-A272-B341C7E1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55D896-8311-924A-BE7C-2B37DDD0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52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B1174-D7C5-8948-80B6-B3F99AC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C953D-151F-6449-AF19-30D175CB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4DA045-B551-6243-8729-ED3E78F7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E30841-5187-734A-B299-1729D43E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D3AABE-E275-8D4B-8D3E-E8D7BE3C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281B18-AB49-8A48-8BBD-03BA0E54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EFC5D9-ED31-CA4A-9370-BE771BEF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549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0C0F-67CA-6842-AD95-A23FDF6E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7BFD2-7EDC-5B48-85C4-6C661F8A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846B83-44F9-C642-99DA-8B08E644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90417-8F36-B643-9E99-B4821D27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CB3C9-918A-2D43-88B9-FDBC841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EC319-CBA7-CD46-B76E-FB14A696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510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E4E9E-AA07-8744-A4F7-9E453062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4FA938-C33B-734A-B01E-E7F25CD5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E163A3-4EE5-594C-9573-95851E7F5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4AB0B-3F54-1949-A268-1DD7353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F21423-3EE3-B442-B147-9EAC5A44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4164E-5F0E-A04A-8EB8-B79833E4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91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6056FC-2F6F-B449-B800-78BCF9EE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FEC71-BF76-C44E-A25E-6776C2AD0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D29C2-255E-1943-86C1-1717A3402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4448-8FAB-0D44-8C99-CDA521AD1E75}" type="datetimeFigureOut">
              <a:rPr kumimoji="1" lang="ko-Kore-KR" altLang="en-US" smtClean="0"/>
              <a:t>09/01/2021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F5A0-0F98-A447-B385-1A115EC2A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DDA0-B2AC-334B-A0E9-4B54FB7A2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3E67-A9B5-3049-A1BD-8F1657BA16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808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C82DCF3-16A0-46E3-B19E-0BBC2668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731" cy="68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1727946" y="478544"/>
            <a:ext cx="8736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01.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 행동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흡연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,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음주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지역 격차 현황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8888D97F-4D12-4197-8D8E-F651B2C6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" y="2569598"/>
            <a:ext cx="4320000" cy="4124291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A49CEE34-A167-46E2-BE1F-1033F0E5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67" y="2569598"/>
            <a:ext cx="4402800" cy="4124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987ADD-4E36-470B-8B5D-67A4F0296CB7}"/>
              </a:ext>
            </a:extLst>
          </p:cNvPr>
          <p:cNvSpPr txBox="1"/>
          <p:nvPr/>
        </p:nvSpPr>
        <p:spPr>
          <a:xfrm>
            <a:off x="2315905" y="2200266"/>
            <a:ext cx="155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현재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47696-48FA-4759-AE97-EB745975FDC5}"/>
              </a:ext>
            </a:extLst>
          </p:cNvPr>
          <p:cNvSpPr txBox="1"/>
          <p:nvPr/>
        </p:nvSpPr>
        <p:spPr>
          <a:xfrm>
            <a:off x="8316237" y="2186250"/>
            <a:ext cx="168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C7305-6B80-46B4-AD6B-C459A5E6A9B4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09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6371F-4C30-4BBC-A8FD-FE469639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219" y="2687936"/>
            <a:ext cx="1164946" cy="12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86254B-AE74-4CAD-ABDC-46E33D072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326" y="2686147"/>
            <a:ext cx="1197000" cy="12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AB67AB-0CAA-415E-B6A1-DBB44D36A275}"/>
              </a:ext>
            </a:extLst>
          </p:cNvPr>
          <p:cNvSpPr txBox="1"/>
          <p:nvPr/>
        </p:nvSpPr>
        <p:spPr>
          <a:xfrm>
            <a:off x="3665885" y="1400959"/>
            <a:ext cx="486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흡연율과 고위험 </a:t>
            </a:r>
            <a:r>
              <a:rPr kumimoji="1" lang="ko-KR" altLang="en-US" sz="2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음주율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현황 분석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94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10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C6C25F1-EA86-46AF-9D0D-60ADBD5B5DDC}"/>
              </a:ext>
            </a:extLst>
          </p:cNvPr>
          <p:cNvSpPr/>
          <p:nvPr/>
        </p:nvSpPr>
        <p:spPr>
          <a:xfrm>
            <a:off x="5683278" y="3612776"/>
            <a:ext cx="825439" cy="1156447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DBF2D-1F74-44E1-A10C-C4E8D5A865C6}"/>
              </a:ext>
            </a:extLst>
          </p:cNvPr>
          <p:cNvSpPr txBox="1"/>
          <p:nvPr/>
        </p:nvSpPr>
        <p:spPr>
          <a:xfrm>
            <a:off x="6947645" y="2934793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현재 흡연율과 고위험 음주율의 상관관계는 </a:t>
            </a:r>
            <a:r>
              <a:rPr kumimoji="1" lang="en-US" altLang="ko-KR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0.41</a:t>
            </a:r>
            <a:r>
              <a:rPr kumimoji="1" lang="ko-KR" altLang="en-US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로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약한 양의 상관관계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62A570-0413-465A-8F96-A110BFF7748F}"/>
              </a:ext>
            </a:extLst>
          </p:cNvPr>
          <p:cNvSpPr txBox="1"/>
          <p:nvPr/>
        </p:nvSpPr>
        <p:spPr>
          <a:xfrm>
            <a:off x="6947645" y="5053003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건강행동을 유발하는 집단적인 수준의 요인이 있을 것이라 가정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B660B-1358-437E-8447-42718EE41733}"/>
              </a:ext>
            </a:extLst>
          </p:cNvPr>
          <p:cNvSpPr txBox="1"/>
          <p:nvPr/>
        </p:nvSpPr>
        <p:spPr>
          <a:xfrm>
            <a:off x="6947645" y="3993898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흡연율이 높은 지역에서 고위험 음주율도 높은 경향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64476-4A28-4D85-BCB9-18CE0E2255A8}"/>
              </a:ext>
            </a:extLst>
          </p:cNvPr>
          <p:cNvSpPr txBox="1"/>
          <p:nvPr/>
        </p:nvSpPr>
        <p:spPr>
          <a:xfrm>
            <a:off x="1727946" y="478544"/>
            <a:ext cx="8736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01.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 행동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흡연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,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음주</a:t>
            </a:r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지역 격차 현황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5DD86-6EB5-44BC-9756-023FB4B6BD64}"/>
              </a:ext>
            </a:extLst>
          </p:cNvPr>
          <p:cNvSpPr txBox="1"/>
          <p:nvPr/>
        </p:nvSpPr>
        <p:spPr>
          <a:xfrm>
            <a:off x="3095835" y="1420104"/>
            <a:ext cx="583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흡연율이 높은 지역에서 음주율도 높은가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126C1-AFD5-4F43-92E4-A25CE950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5" y="2362199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0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3348657" y="478544"/>
            <a:ext cx="592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도시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4320986" y="1400591"/>
            <a:ext cx="398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도시 환경 측면 지도 시각화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11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DFB631E3-0B72-411A-887C-FF4821F8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1" y="2577428"/>
            <a:ext cx="3425397" cy="38681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B8D4E7-CBDC-4E13-9BB6-732ECB6CEC18}"/>
              </a:ext>
            </a:extLst>
          </p:cNvPr>
          <p:cNvSpPr txBox="1"/>
          <p:nvPr/>
        </p:nvSpPr>
        <p:spPr>
          <a:xfrm>
            <a:off x="744528" y="2214348"/>
            <a:ext cx="24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천명당 담배 소매업 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EE005B5-0BAB-4657-A002-5A4D18E7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236" y="2598829"/>
            <a:ext cx="3716013" cy="38467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EF2470-5E6D-4C66-BDC0-FA2AF2B096E8}"/>
              </a:ext>
            </a:extLst>
          </p:cNvPr>
          <p:cNvSpPr txBox="1"/>
          <p:nvPr/>
        </p:nvSpPr>
        <p:spPr>
          <a:xfrm>
            <a:off x="9261721" y="2211634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공원 면적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1549585-C942-4AF4-B55E-D080DCB1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25" y="2598830"/>
            <a:ext cx="3798133" cy="38467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A7F0CE-56F5-46B1-8552-6A7A01952E4A}"/>
              </a:ext>
            </a:extLst>
          </p:cNvPr>
          <p:cNvSpPr txBox="1"/>
          <p:nvPr/>
        </p:nvSpPr>
        <p:spPr>
          <a:xfrm>
            <a:off x="5103087" y="2208097"/>
            <a:ext cx="169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천명당 주점 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51B2BB-B067-4462-A4E1-989D0440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942" y="2637956"/>
            <a:ext cx="1153553" cy="12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59E29E-FD56-49FD-AE7C-351695C0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654" y="2642895"/>
            <a:ext cx="1136135" cy="12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D7BC42-2AD1-4037-B0B5-C53E80FB1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945" y="2642895"/>
            <a:ext cx="1090624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0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주점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담배소매업체가 많은 지역에서 흡연율이 높은가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12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68B43-D040-4F32-891A-F380EDAE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7" y="2200266"/>
            <a:ext cx="5486400" cy="36576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ACD67D9-D948-4F8D-8715-094D66B03D95}"/>
              </a:ext>
            </a:extLst>
          </p:cNvPr>
          <p:cNvSpPr/>
          <p:nvPr/>
        </p:nvSpPr>
        <p:spPr>
          <a:xfrm>
            <a:off x="221872" y="5997388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C3DD0-7896-47BA-A0C2-BB83FF7CCCFD}"/>
              </a:ext>
            </a:extLst>
          </p:cNvPr>
          <p:cNvSpPr txBox="1"/>
          <p:nvPr/>
        </p:nvSpPr>
        <p:spPr>
          <a:xfrm>
            <a:off x="815787" y="6096834"/>
            <a:ext cx="518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상관관계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0.19~0.2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로 매우 약한 양의 상관관계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4365DFF-DC30-40C3-929E-08A2473AAC94}"/>
              </a:ext>
            </a:extLst>
          </p:cNvPr>
          <p:cNvSpPr/>
          <p:nvPr/>
        </p:nvSpPr>
        <p:spPr>
          <a:xfrm>
            <a:off x="6683321" y="5997388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80404-FEB3-4924-B4A5-C433626C43A6}"/>
              </a:ext>
            </a:extLst>
          </p:cNvPr>
          <p:cNvSpPr txBox="1"/>
          <p:nvPr/>
        </p:nvSpPr>
        <p:spPr>
          <a:xfrm>
            <a:off x="7317509" y="6096834"/>
            <a:ext cx="40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상관성이 높은 지역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경기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강북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강원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780480-095F-447F-96CE-370E4B75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56" y="2200266"/>
            <a:ext cx="4847537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D0A85B-F840-4BC9-9A1D-F61263DE4A8C}"/>
              </a:ext>
            </a:extLst>
          </p:cNvPr>
          <p:cNvSpPr txBox="1"/>
          <p:nvPr/>
        </p:nvSpPr>
        <p:spPr>
          <a:xfrm>
            <a:off x="3348657" y="478544"/>
            <a:ext cx="592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도시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73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주점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담배소매업체가 많은 지역에서 음주율이 높은가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13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CCCD7C-33FA-459F-BE1D-2BC255DF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7" y="2531961"/>
            <a:ext cx="5486400" cy="36576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FCF9294-60B7-4EBB-802A-54E1F5D63AC8}"/>
              </a:ext>
            </a:extLst>
          </p:cNvPr>
          <p:cNvSpPr/>
          <p:nvPr/>
        </p:nvSpPr>
        <p:spPr>
          <a:xfrm>
            <a:off x="6174097" y="3782537"/>
            <a:ext cx="825439" cy="1156447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E9869-8061-4798-9B1F-7882CFFD33EE}"/>
              </a:ext>
            </a:extLst>
          </p:cNvPr>
          <p:cNvSpPr txBox="1"/>
          <p:nvPr/>
        </p:nvSpPr>
        <p:spPr>
          <a:xfrm>
            <a:off x="7245727" y="3158381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음주율과 천명당 담배 소매업수의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0.27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C2293-151C-481D-9BEB-3A670C1A2288}"/>
              </a:ext>
            </a:extLst>
          </p:cNvPr>
          <p:cNvSpPr txBox="1"/>
          <p:nvPr/>
        </p:nvSpPr>
        <p:spPr>
          <a:xfrm>
            <a:off x="7245726" y="4164925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음주율과 천명당 주점 수의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0.23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E8993-3938-415F-832D-DD5B565C75BB}"/>
              </a:ext>
            </a:extLst>
          </p:cNvPr>
          <p:cNvSpPr txBox="1"/>
          <p:nvPr/>
        </p:nvSpPr>
        <p:spPr>
          <a:xfrm>
            <a:off x="7245729" y="5176848"/>
            <a:ext cx="47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약한 양의 상관관계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3FCED-F67E-442B-8486-4019BB0BF894}"/>
              </a:ext>
            </a:extLst>
          </p:cNvPr>
          <p:cNvSpPr txBox="1"/>
          <p:nvPr/>
        </p:nvSpPr>
        <p:spPr>
          <a:xfrm>
            <a:off x="3348657" y="478544"/>
            <a:ext cx="592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도시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7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주점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담배소매업체가 많은 지역에서 음주율이 높은가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14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8BF8507-FB45-4D18-91E3-7A64EF0D41A8}"/>
              </a:ext>
            </a:extLst>
          </p:cNvPr>
          <p:cNvSpPr/>
          <p:nvPr/>
        </p:nvSpPr>
        <p:spPr>
          <a:xfrm>
            <a:off x="891987" y="6181573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168F1-78AE-4F63-ACA2-2B7AB3141583}"/>
              </a:ext>
            </a:extLst>
          </p:cNvPr>
          <p:cNvSpPr txBox="1"/>
          <p:nvPr/>
        </p:nvSpPr>
        <p:spPr>
          <a:xfrm>
            <a:off x="1739150" y="6281019"/>
            <a:ext cx="90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강원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전남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경상 지역이 고위험 음주율과 도시환경 사이의 관계에 높은 상관성을 보임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F21A13-2A51-4059-845C-3EB14F8C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2" y="2097705"/>
            <a:ext cx="4590165" cy="39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4023D-CC5C-44DE-9377-E087667A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15" y="2085938"/>
            <a:ext cx="4590164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1996A-0B3E-49BE-A5BF-0EE56FC0EBFC}"/>
              </a:ext>
            </a:extLst>
          </p:cNvPr>
          <p:cNvSpPr txBox="1"/>
          <p:nvPr/>
        </p:nvSpPr>
        <p:spPr>
          <a:xfrm>
            <a:off x="3348657" y="478544"/>
            <a:ext cx="592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도시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746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15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FCF9294-60B7-4EBB-802A-54E1F5D63AC8}"/>
              </a:ext>
            </a:extLst>
          </p:cNvPr>
          <p:cNvSpPr/>
          <p:nvPr/>
        </p:nvSpPr>
        <p:spPr>
          <a:xfrm>
            <a:off x="6159531" y="3847111"/>
            <a:ext cx="825439" cy="1156447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E9869-8061-4798-9B1F-7882CFFD33EE}"/>
              </a:ext>
            </a:extLst>
          </p:cNvPr>
          <p:cNvSpPr txBox="1"/>
          <p:nvPr/>
        </p:nvSpPr>
        <p:spPr>
          <a:xfrm>
            <a:off x="7245727" y="3239066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흡연율과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공원 면적의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0.11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C2293-151C-481D-9BEB-3A670C1A2288}"/>
              </a:ext>
            </a:extLst>
          </p:cNvPr>
          <p:cNvSpPr txBox="1"/>
          <p:nvPr/>
        </p:nvSpPr>
        <p:spPr>
          <a:xfrm>
            <a:off x="7245726" y="4245610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음주율과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공원 면적의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0.11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E8993-3938-415F-832D-DD5B565C75BB}"/>
              </a:ext>
            </a:extLst>
          </p:cNvPr>
          <p:cNvSpPr txBox="1"/>
          <p:nvPr/>
        </p:nvSpPr>
        <p:spPr>
          <a:xfrm>
            <a:off x="7245729" y="5257533"/>
            <a:ext cx="47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매우 약한 양의 상관관계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8F5E88-635C-4818-9F4B-95C2A74B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6" y="2444996"/>
            <a:ext cx="54864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0F21E-FD4B-43B9-A015-166F8E97562E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공원 면적이 넓은 지역에서 음주율과 흡연율이 낮은가</a:t>
            </a:r>
            <a:r>
              <a:rPr kumimoji="1" lang="en-US" altLang="ko-KR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F2ED7-8D33-48D3-8C26-D8D9063A6A18}"/>
              </a:ext>
            </a:extLst>
          </p:cNvPr>
          <p:cNvSpPr txBox="1"/>
          <p:nvPr/>
        </p:nvSpPr>
        <p:spPr>
          <a:xfrm>
            <a:off x="3348657" y="478544"/>
            <a:ext cx="592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도시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50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2464818" y="478545"/>
            <a:ext cx="72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03.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사회 경제적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16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91287-33C7-4B28-AF8D-863A120BCBBB}"/>
              </a:ext>
            </a:extLst>
          </p:cNvPr>
          <p:cNvSpPr txBox="1"/>
          <p:nvPr/>
        </p:nvSpPr>
        <p:spPr>
          <a:xfrm>
            <a:off x="3567476" y="1400959"/>
            <a:ext cx="505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사회 경제적 </a:t>
            </a:r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환경 측면 지도 시각화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6A342FFE-6BBE-4C9A-B484-AE591C80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4" y="2499374"/>
            <a:ext cx="3448798" cy="3880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93CD62-4099-4864-8C06-0D713FA5E3D0}"/>
              </a:ext>
            </a:extLst>
          </p:cNvPr>
          <p:cNvSpPr txBox="1"/>
          <p:nvPr/>
        </p:nvSpPr>
        <p:spPr>
          <a:xfrm>
            <a:off x="1374710" y="2101334"/>
            <a:ext cx="156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보험료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5219935D-5D72-4F4D-8DB1-908178DE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31" y="2499375"/>
            <a:ext cx="3800470" cy="3880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8E266-B410-4910-BB4C-E5F9594587C4}"/>
              </a:ext>
            </a:extLst>
          </p:cNvPr>
          <p:cNvSpPr txBox="1"/>
          <p:nvPr/>
        </p:nvSpPr>
        <p:spPr>
          <a:xfrm>
            <a:off x="5487769" y="2101334"/>
            <a:ext cx="11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조이혼율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C7E4C6F1-50AE-42D4-B4A9-AC088018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49" y="2499375"/>
            <a:ext cx="3778446" cy="38800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8B6DCC-1E73-4A9D-8351-1C1CB0B96718}"/>
              </a:ext>
            </a:extLst>
          </p:cNvPr>
          <p:cNvSpPr txBox="1"/>
          <p:nvPr/>
        </p:nvSpPr>
        <p:spPr>
          <a:xfrm>
            <a:off x="9283187" y="2120432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재정자립도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296B0C-5035-4FAB-9C82-8849E9F6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280" y="2561228"/>
            <a:ext cx="1121215" cy="1250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AE65CA-252C-491B-A62F-0292E12EF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014" y="2560271"/>
            <a:ext cx="1166587" cy="126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1DF38E-5938-4D0E-9DD7-F5A430E4E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80" y="2560271"/>
            <a:ext cx="1123673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6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지역별 계층 격차가 흡연율과 음주율에 주는 영향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17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FCF9D-EFAD-4853-B280-5935F65D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0" y="2316487"/>
            <a:ext cx="5485714" cy="365714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4390A41-A565-4660-A05A-2972A0FC8E3D}"/>
              </a:ext>
            </a:extLst>
          </p:cNvPr>
          <p:cNvSpPr/>
          <p:nvPr/>
        </p:nvSpPr>
        <p:spPr>
          <a:xfrm>
            <a:off x="5761377" y="3566834"/>
            <a:ext cx="825439" cy="1156447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2607B-E0F0-4B4F-AFE1-499B3DAA2CCB}"/>
              </a:ext>
            </a:extLst>
          </p:cNvPr>
          <p:cNvSpPr txBox="1"/>
          <p:nvPr/>
        </p:nvSpPr>
        <p:spPr>
          <a:xfrm>
            <a:off x="7245727" y="3239066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흡연율과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보험료의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       -0.05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787F4-6658-4ABE-9108-476D7234DC97}"/>
              </a:ext>
            </a:extLst>
          </p:cNvPr>
          <p:cNvSpPr txBox="1"/>
          <p:nvPr/>
        </p:nvSpPr>
        <p:spPr>
          <a:xfrm>
            <a:off x="7245726" y="4245610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음주율과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인당 보험료의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-0.07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1D3CDD-6493-41B6-99DF-F9EEAAF401D7}"/>
              </a:ext>
            </a:extLst>
          </p:cNvPr>
          <p:cNvSpPr txBox="1"/>
          <p:nvPr/>
        </p:nvSpPr>
        <p:spPr>
          <a:xfrm>
            <a:off x="7245729" y="5257533"/>
            <a:ext cx="47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상관관계가 거의 없다고 할 수 있음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4CD06-B2D5-46F8-8C07-589972B6BA19}"/>
              </a:ext>
            </a:extLst>
          </p:cNvPr>
          <p:cNvSpPr txBox="1"/>
          <p:nvPr/>
        </p:nvSpPr>
        <p:spPr>
          <a:xfrm>
            <a:off x="2464818" y="478545"/>
            <a:ext cx="72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03.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사회 경제적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61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지역별 이혼율 격차가 흡연율과 음주율에 주는 영향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18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296CB-80EC-47C3-A50F-1B6FE4DE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3" y="2101334"/>
            <a:ext cx="5485714" cy="365714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B8EFF24-56A3-43F3-8986-247B96372A07}"/>
              </a:ext>
            </a:extLst>
          </p:cNvPr>
          <p:cNvSpPr/>
          <p:nvPr/>
        </p:nvSpPr>
        <p:spPr>
          <a:xfrm>
            <a:off x="221872" y="5997388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D8626-3644-4DD7-B40B-EB41CC0AE9E4}"/>
              </a:ext>
            </a:extLst>
          </p:cNvPr>
          <p:cNvSpPr txBox="1"/>
          <p:nvPr/>
        </p:nvSpPr>
        <p:spPr>
          <a:xfrm>
            <a:off x="815787" y="5971328"/>
            <a:ext cx="51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조이혼율과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흡연율의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0.2</a:t>
            </a:r>
          </a:p>
          <a:p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조이혼율과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고위험 음주율의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0.13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18E94C7-E339-410A-A2D0-7C04A011E4E3}"/>
              </a:ext>
            </a:extLst>
          </p:cNvPr>
          <p:cNvSpPr/>
          <p:nvPr/>
        </p:nvSpPr>
        <p:spPr>
          <a:xfrm>
            <a:off x="6600197" y="6010381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E8FC14-AF86-4FDE-AECA-28C94F21DD7B}"/>
              </a:ext>
            </a:extLst>
          </p:cNvPr>
          <p:cNvSpPr txBox="1"/>
          <p:nvPr/>
        </p:nvSpPr>
        <p:spPr>
          <a:xfrm>
            <a:off x="7225553" y="6114689"/>
            <a:ext cx="447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충청 지역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제주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인천 지역이 상관성 높음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9054B4-E9DC-4E79-828A-F070FD7A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832" y="2101333"/>
            <a:ext cx="4693158" cy="37896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C0BF7-7CC4-4A2D-8D9E-F47E37C13A26}"/>
              </a:ext>
            </a:extLst>
          </p:cNvPr>
          <p:cNvSpPr txBox="1"/>
          <p:nvPr/>
        </p:nvSpPr>
        <p:spPr>
          <a:xfrm>
            <a:off x="2464818" y="478545"/>
            <a:ext cx="72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03.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사회 경제적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530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7CDEFE0-4C95-E949-91D2-BE0931F7B46D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</a:t>
            </a:r>
            <a:r>
              <a:rPr kumimoji="1" lang="en-US" altLang="ko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DFEC68-B28B-47AF-AC8C-99E3276DD3EA}"/>
              </a:ext>
            </a:extLst>
          </p:cNvPr>
          <p:cNvSpPr/>
          <p:nvPr/>
        </p:nvSpPr>
        <p:spPr>
          <a:xfrm>
            <a:off x="0" y="851647"/>
            <a:ext cx="12192000" cy="54953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61856-3A67-44C0-97EF-E5981AB78236}"/>
              </a:ext>
            </a:extLst>
          </p:cNvPr>
          <p:cNvSpPr txBox="1"/>
          <p:nvPr/>
        </p:nvSpPr>
        <p:spPr>
          <a:xfrm>
            <a:off x="657224" y="272461"/>
            <a:ext cx="1943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목차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BD356-7A88-45F7-BC45-6A7839490325}"/>
              </a:ext>
            </a:extLst>
          </p:cNvPr>
          <p:cNvSpPr txBox="1"/>
          <p:nvPr/>
        </p:nvSpPr>
        <p:spPr>
          <a:xfrm>
            <a:off x="466723" y="1131385"/>
            <a:ext cx="1943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01.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서론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FDAC-49FC-4575-BC71-76D536A65B2F}"/>
              </a:ext>
            </a:extLst>
          </p:cNvPr>
          <p:cNvSpPr txBox="1"/>
          <p:nvPr/>
        </p:nvSpPr>
        <p:spPr>
          <a:xfrm>
            <a:off x="3936190" y="1122472"/>
            <a:ext cx="232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02. 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분석과정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AF2DF-9EFB-4DF8-95DB-502EC10E9FF2}"/>
              </a:ext>
            </a:extLst>
          </p:cNvPr>
          <p:cNvSpPr txBox="1"/>
          <p:nvPr/>
        </p:nvSpPr>
        <p:spPr>
          <a:xfrm>
            <a:off x="7786659" y="1121530"/>
            <a:ext cx="232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03. 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분석결과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E56E70-92DA-4D99-9AEB-780447AD11DF}"/>
              </a:ext>
            </a:extLst>
          </p:cNvPr>
          <p:cNvSpPr txBox="1"/>
          <p:nvPr/>
        </p:nvSpPr>
        <p:spPr>
          <a:xfrm>
            <a:off x="466723" y="3702491"/>
            <a:ext cx="232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04. </a:t>
            </a:r>
            <a:r>
              <a:rPr kumimoji="1" lang="ko-KR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결론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A6205-B777-4A89-8EAB-5D379B315665}"/>
              </a:ext>
            </a:extLst>
          </p:cNvPr>
          <p:cNvSpPr txBox="1"/>
          <p:nvPr/>
        </p:nvSpPr>
        <p:spPr>
          <a:xfrm>
            <a:off x="3936190" y="3702491"/>
            <a:ext cx="232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5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05. Q&amp;A</a:t>
            </a:r>
            <a:endParaRPr kumimoji="1" lang="ko-Kore-KR" altLang="en-US" sz="25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D9AEF-6A1D-486B-BF53-0D1B1225222F}"/>
              </a:ext>
            </a:extLst>
          </p:cNvPr>
          <p:cNvSpPr txBox="1"/>
          <p:nvPr/>
        </p:nvSpPr>
        <p:spPr>
          <a:xfrm>
            <a:off x="761999" y="1791723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건강행동이란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?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F1022-5F73-45C0-8B9B-85EDB9434B2D}"/>
              </a:ext>
            </a:extLst>
          </p:cNvPr>
          <p:cNvSpPr txBox="1"/>
          <p:nvPr/>
        </p:nvSpPr>
        <p:spPr>
          <a:xfrm>
            <a:off x="761999" y="2266294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 행동 격차 추이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541C86-8A6F-4402-9044-0E091BA7CECC}"/>
              </a:ext>
            </a:extLst>
          </p:cNvPr>
          <p:cNvSpPr txBox="1"/>
          <p:nvPr/>
        </p:nvSpPr>
        <p:spPr>
          <a:xfrm>
            <a:off x="4364617" y="1791723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활용 데이터 및 변수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7A2E-2975-4BC0-8B47-D30E7BA43F7F}"/>
              </a:ext>
            </a:extLst>
          </p:cNvPr>
          <p:cNvSpPr txBox="1"/>
          <p:nvPr/>
        </p:nvSpPr>
        <p:spPr>
          <a:xfrm>
            <a:off x="4364617" y="2266296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분석 방향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26543C-F9E4-41B9-A634-E0B7E1604668}"/>
              </a:ext>
            </a:extLst>
          </p:cNvPr>
          <p:cNvSpPr txBox="1"/>
          <p:nvPr/>
        </p:nvSpPr>
        <p:spPr>
          <a:xfrm>
            <a:off x="8184774" y="1788347"/>
            <a:ext cx="331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건강행동 지역 격차 현황 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204EE-CD47-47BF-B66B-2D0667D5017E}"/>
              </a:ext>
            </a:extLst>
          </p:cNvPr>
          <p:cNvSpPr txBox="1"/>
          <p:nvPr/>
        </p:nvSpPr>
        <p:spPr>
          <a:xfrm>
            <a:off x="8184774" y="2266296"/>
            <a:ext cx="29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도시환경 측면의 요인분석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EF0AC-E0A3-4890-9400-58F172C715D0}"/>
              </a:ext>
            </a:extLst>
          </p:cNvPr>
          <p:cNvSpPr txBox="1"/>
          <p:nvPr/>
        </p:nvSpPr>
        <p:spPr>
          <a:xfrm>
            <a:off x="8184774" y="2744245"/>
            <a:ext cx="365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사회경제적 환경 측면의 요인분석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94667-31B6-4D4F-B56F-4D3D801A5076}"/>
              </a:ext>
            </a:extLst>
          </p:cNvPr>
          <p:cNvSpPr txBox="1"/>
          <p:nvPr/>
        </p:nvSpPr>
        <p:spPr>
          <a:xfrm>
            <a:off x="761999" y="4281677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결론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313209-9D62-4850-9693-FC6B55E437C2}"/>
              </a:ext>
            </a:extLst>
          </p:cNvPr>
          <p:cNvSpPr txBox="1"/>
          <p:nvPr/>
        </p:nvSpPr>
        <p:spPr>
          <a:xfrm>
            <a:off x="761998" y="4756965"/>
            <a:ext cx="271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건강행동 격차 축소 방안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D58661-5355-4EF4-8360-11C7736B6A51}"/>
              </a:ext>
            </a:extLst>
          </p:cNvPr>
          <p:cNvSpPr txBox="1"/>
          <p:nvPr/>
        </p:nvSpPr>
        <p:spPr>
          <a:xfrm>
            <a:off x="761998" y="5228429"/>
            <a:ext cx="247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한계 및 제언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00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6A17-7A6C-46DD-8EC7-68CE15B953DB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2AEBF-C8EA-4531-8889-73998F616417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재정자립도 격차가 흡연율과 음주율에 주는 영향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968F8-9114-4758-9101-297A607617D5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19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4390A41-A565-4660-A05A-2972A0FC8E3D}"/>
              </a:ext>
            </a:extLst>
          </p:cNvPr>
          <p:cNvSpPr/>
          <p:nvPr/>
        </p:nvSpPr>
        <p:spPr>
          <a:xfrm>
            <a:off x="5761377" y="3566834"/>
            <a:ext cx="825439" cy="1156447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2607B-E0F0-4B4F-AFE1-499B3DAA2CCB}"/>
              </a:ext>
            </a:extLst>
          </p:cNvPr>
          <p:cNvSpPr txBox="1"/>
          <p:nvPr/>
        </p:nvSpPr>
        <p:spPr>
          <a:xfrm>
            <a:off x="7245727" y="3490080"/>
            <a:ext cx="47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흡연율과 재정자립도의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0.02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787F4-6658-4ABE-9108-476D7234DC97}"/>
              </a:ext>
            </a:extLst>
          </p:cNvPr>
          <p:cNvSpPr txBox="1"/>
          <p:nvPr/>
        </p:nvSpPr>
        <p:spPr>
          <a:xfrm>
            <a:off x="7245726" y="4496624"/>
            <a:ext cx="472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음주율과 재정자립도의 상관계수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: -0.13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8BE9F-36CC-4C22-A5FE-36041CB8CA8C}"/>
              </a:ext>
            </a:extLst>
          </p:cNvPr>
          <p:cNvSpPr txBox="1"/>
          <p:nvPr/>
        </p:nvSpPr>
        <p:spPr>
          <a:xfrm>
            <a:off x="2464818" y="478545"/>
            <a:ext cx="72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03. </a:t>
            </a:r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사회 경제적 환경 측면의 요인 분석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6F7D8-A016-4CE8-A099-C987181F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2" y="235449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93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싱크이(가) 표시된 사진&#10;&#10;자동 생성된 설명">
            <a:extLst>
              <a:ext uri="{FF2B5EF4-FFF2-40B4-BE49-F238E27FC236}">
                <a16:creationId xmlns:a16="http://schemas.microsoft.com/office/drawing/2014/main" id="{11397A57-9CA5-42EB-9A3D-502EF187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38303A-815F-4F62-848E-FF5E56C44AB1}"/>
              </a:ext>
            </a:extLst>
          </p:cNvPr>
          <p:cNvSpPr txBox="1"/>
          <p:nvPr/>
        </p:nvSpPr>
        <p:spPr>
          <a:xfrm>
            <a:off x="5174482" y="3013501"/>
            <a:ext cx="18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ko-KR" altLang="en-US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결론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B99F7-978B-4050-BED3-A0DED7C5735E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en-US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20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6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538B90-8AD3-4A94-882A-EE407111DEDF}"/>
              </a:ext>
            </a:extLst>
          </p:cNvPr>
          <p:cNvSpPr txBox="1"/>
          <p:nvPr/>
        </p:nvSpPr>
        <p:spPr>
          <a:xfrm>
            <a:off x="5584536" y="577474"/>
            <a:ext cx="1022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결론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7FFB1-BF88-4B9D-AE82-5005B780E31D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3DA48-8B00-43E2-9D61-56719A8E3EC8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건강행동 지역격차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49" name="그래픽 48" descr="흡연 단색으로 채워진">
            <a:extLst>
              <a:ext uri="{FF2B5EF4-FFF2-40B4-BE49-F238E27FC236}">
                <a16:creationId xmlns:a16="http://schemas.microsoft.com/office/drawing/2014/main" id="{39D52544-EB71-4C64-88F9-4AB78D8B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6040" y="3508836"/>
            <a:ext cx="1605740" cy="16057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D7BCC26-5A34-4911-88AD-31C9EDB6C0DA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21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98" name="그림 97" descr="지도이(가) 표시된 사진&#10;&#10;자동 생성된 설명">
            <a:extLst>
              <a:ext uri="{FF2B5EF4-FFF2-40B4-BE49-F238E27FC236}">
                <a16:creationId xmlns:a16="http://schemas.microsoft.com/office/drawing/2014/main" id="{4229C745-ABB6-41AD-9E26-8BAFDA06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51" y="2403826"/>
            <a:ext cx="3880871" cy="3705056"/>
          </a:xfrm>
          <a:prstGeom prst="rect">
            <a:avLst/>
          </a:prstGeom>
        </p:spPr>
      </p:pic>
      <p:pic>
        <p:nvPicPr>
          <p:cNvPr id="99" name="그림 98" descr="지도이(가) 표시된 사진&#10;&#10;자동 생성된 설명">
            <a:extLst>
              <a:ext uri="{FF2B5EF4-FFF2-40B4-BE49-F238E27FC236}">
                <a16:creationId xmlns:a16="http://schemas.microsoft.com/office/drawing/2014/main" id="{2FFD6AD8-9993-425F-8B62-A84C0C17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78" y="2403826"/>
            <a:ext cx="3955255" cy="3705056"/>
          </a:xfrm>
          <a:prstGeom prst="rect">
            <a:avLst/>
          </a:prstGeom>
        </p:spPr>
      </p:pic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B2E137CA-F0B8-4A8A-952D-75FA4F95EEE8}"/>
              </a:ext>
            </a:extLst>
          </p:cNvPr>
          <p:cNvSpPr/>
          <p:nvPr/>
        </p:nvSpPr>
        <p:spPr>
          <a:xfrm>
            <a:off x="3897402" y="6191713"/>
            <a:ext cx="439271" cy="568224"/>
          </a:xfrm>
          <a:prstGeom prst="rightArrow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F765FF-B43F-4A77-9383-54DB0E0BD00C}"/>
              </a:ext>
            </a:extLst>
          </p:cNvPr>
          <p:cNvSpPr txBox="1"/>
          <p:nvPr/>
        </p:nvSpPr>
        <p:spPr>
          <a:xfrm>
            <a:off x="4525032" y="6291159"/>
            <a:ext cx="3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충청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강원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&gt;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세종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서울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전라권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A5AADAFE-B2F2-486C-A545-1F67F2D5F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037" y="2478061"/>
            <a:ext cx="1197000" cy="126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E55FE56-5204-40AC-B8A8-200D7E48C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944" y="2478061"/>
            <a:ext cx="1164946" cy="126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E900E14-E4C7-4782-89AA-0C64E3FC260C}"/>
              </a:ext>
            </a:extLst>
          </p:cNvPr>
          <p:cNvSpPr txBox="1"/>
          <p:nvPr/>
        </p:nvSpPr>
        <p:spPr>
          <a:xfrm>
            <a:off x="2625256" y="2074327"/>
            <a:ext cx="155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현재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E8C6185-DEC7-4955-9041-DBF5737FF0B6}"/>
              </a:ext>
            </a:extLst>
          </p:cNvPr>
          <p:cNvSpPr txBox="1"/>
          <p:nvPr/>
        </p:nvSpPr>
        <p:spPr>
          <a:xfrm>
            <a:off x="8006886" y="2044901"/>
            <a:ext cx="168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113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538B90-8AD3-4A94-882A-EE407111DEDF}"/>
              </a:ext>
            </a:extLst>
          </p:cNvPr>
          <p:cNvSpPr txBox="1"/>
          <p:nvPr/>
        </p:nvSpPr>
        <p:spPr>
          <a:xfrm>
            <a:off x="5584536" y="577474"/>
            <a:ext cx="1022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결론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7FFB1-BF88-4B9D-AE82-5005B780E31D}"/>
              </a:ext>
            </a:extLst>
          </p:cNvPr>
          <p:cNvSpPr/>
          <p:nvPr/>
        </p:nvSpPr>
        <p:spPr>
          <a:xfrm>
            <a:off x="0" y="1281605"/>
            <a:ext cx="12192000" cy="70037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3DA48-8B00-43E2-9D61-56719A8E3EC8}"/>
              </a:ext>
            </a:extLst>
          </p:cNvPr>
          <p:cNvSpPr txBox="1"/>
          <p:nvPr/>
        </p:nvSpPr>
        <p:spPr>
          <a:xfrm>
            <a:off x="221872" y="1400959"/>
            <a:ext cx="1174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지역격차에 관련된 사회적 결정요인 분석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A7755B-01DD-49B5-BAB9-F1845B4D6299}"/>
              </a:ext>
            </a:extLst>
          </p:cNvPr>
          <p:cNvSpPr/>
          <p:nvPr/>
        </p:nvSpPr>
        <p:spPr>
          <a:xfrm>
            <a:off x="942545" y="2942179"/>
            <a:ext cx="2352168" cy="227281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3A78CA3-3275-48AA-840F-1FE979C9F8C3}"/>
              </a:ext>
            </a:extLst>
          </p:cNvPr>
          <p:cNvSpPr/>
          <p:nvPr/>
        </p:nvSpPr>
        <p:spPr>
          <a:xfrm>
            <a:off x="3688023" y="3232780"/>
            <a:ext cx="1973186" cy="698551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9D0EBB-241B-44A9-A338-639D889DB572}"/>
              </a:ext>
            </a:extLst>
          </p:cNvPr>
          <p:cNvSpPr/>
          <p:nvPr/>
        </p:nvSpPr>
        <p:spPr>
          <a:xfrm>
            <a:off x="3685021" y="4230609"/>
            <a:ext cx="1973186" cy="431189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9EBC28-4D61-4CDE-A6A8-B39501867EEE}"/>
              </a:ext>
            </a:extLst>
          </p:cNvPr>
          <p:cNvSpPr txBox="1"/>
          <p:nvPr/>
        </p:nvSpPr>
        <p:spPr>
          <a:xfrm>
            <a:off x="4150184" y="3285000"/>
            <a:ext cx="10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천명당 주점 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49" name="그래픽 48" descr="흡연 단색으로 채워진">
            <a:extLst>
              <a:ext uri="{FF2B5EF4-FFF2-40B4-BE49-F238E27FC236}">
                <a16:creationId xmlns:a16="http://schemas.microsoft.com/office/drawing/2014/main" id="{39D52544-EB71-4C64-88F9-4AB78D8B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6040" y="3270711"/>
            <a:ext cx="1605740" cy="1605740"/>
          </a:xfrm>
          <a:prstGeom prst="rect">
            <a:avLst/>
          </a:prstGeom>
        </p:spPr>
      </p:pic>
      <p:pic>
        <p:nvPicPr>
          <p:cNvPr id="54" name="그래픽 53" descr="반지 단색으로 채워진">
            <a:extLst>
              <a:ext uri="{FF2B5EF4-FFF2-40B4-BE49-F238E27FC236}">
                <a16:creationId xmlns:a16="http://schemas.microsoft.com/office/drawing/2014/main" id="{B8AB65F8-2FA8-4EC3-A19E-F07D40547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061" y="3270711"/>
            <a:ext cx="914400" cy="914400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5502986-299C-440C-BF6F-948ABC29BB9E}"/>
              </a:ext>
            </a:extLst>
          </p:cNvPr>
          <p:cNvCxnSpPr>
            <a:cxnSpLocks/>
            <a:endCxn id="2" idx="6"/>
          </p:cNvCxnSpPr>
          <p:nvPr/>
        </p:nvCxnSpPr>
        <p:spPr>
          <a:xfrm flipH="1">
            <a:off x="3294713" y="3613907"/>
            <a:ext cx="427736" cy="464680"/>
          </a:xfrm>
          <a:prstGeom prst="straightConnector1">
            <a:avLst/>
          </a:prstGeom>
          <a:ln>
            <a:solidFill>
              <a:srgbClr val="44474A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D7BCC26-5A34-4911-88AD-31C9EDB6C0DA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22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AC82E67-625C-4BA5-A6C5-7FBFF665F4D7}"/>
              </a:ext>
            </a:extLst>
          </p:cNvPr>
          <p:cNvSpPr/>
          <p:nvPr/>
        </p:nvSpPr>
        <p:spPr>
          <a:xfrm>
            <a:off x="6481610" y="2942179"/>
            <a:ext cx="2352168" cy="2272815"/>
          </a:xfrm>
          <a:prstGeom prst="ellips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 descr="맥주 단색으로 채워진">
            <a:extLst>
              <a:ext uri="{FF2B5EF4-FFF2-40B4-BE49-F238E27FC236}">
                <a16:creationId xmlns:a16="http://schemas.microsoft.com/office/drawing/2014/main" id="{6DDBDD1C-2E82-4C6D-B16E-3A50D7B14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4543" y="3254680"/>
            <a:ext cx="1642277" cy="164227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96BE564-B58F-49A9-92F7-604C83E97A41}"/>
              </a:ext>
            </a:extLst>
          </p:cNvPr>
          <p:cNvSpPr txBox="1"/>
          <p:nvPr/>
        </p:nvSpPr>
        <p:spPr>
          <a:xfrm>
            <a:off x="6994458" y="3582055"/>
            <a:ext cx="133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</a:t>
            </a:r>
            <a:r>
              <a:rPr kumimoji="1" lang="ko-KR" altLang="en-US" sz="2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음주율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EBDFC0-6DC7-4A34-8AFD-10740D4EEA32}"/>
              </a:ext>
            </a:extLst>
          </p:cNvPr>
          <p:cNvSpPr txBox="1"/>
          <p:nvPr/>
        </p:nvSpPr>
        <p:spPr>
          <a:xfrm>
            <a:off x="4128804" y="4292466"/>
            <a:ext cx="11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조이혼율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E53A91-D7D1-4F0A-950E-B4D4E75A7052}"/>
              </a:ext>
            </a:extLst>
          </p:cNvPr>
          <p:cNvSpPr txBox="1"/>
          <p:nvPr/>
        </p:nvSpPr>
        <p:spPr>
          <a:xfrm>
            <a:off x="1520754" y="3830801"/>
            <a:ext cx="119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FCF4208-8118-4DA7-BC76-0AC3D56E7657}"/>
              </a:ext>
            </a:extLst>
          </p:cNvPr>
          <p:cNvCxnSpPr>
            <a:cxnSpLocks/>
            <a:stCxn id="26" idx="1"/>
            <a:endCxn id="2" idx="6"/>
          </p:cNvCxnSpPr>
          <p:nvPr/>
        </p:nvCxnSpPr>
        <p:spPr>
          <a:xfrm flipH="1" flipV="1">
            <a:off x="3294713" y="4078587"/>
            <a:ext cx="390308" cy="367617"/>
          </a:xfrm>
          <a:prstGeom prst="straightConnector1">
            <a:avLst/>
          </a:prstGeom>
          <a:ln>
            <a:solidFill>
              <a:srgbClr val="44474A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1710440-89F2-415A-B488-940D477FF231}"/>
              </a:ext>
            </a:extLst>
          </p:cNvPr>
          <p:cNvSpPr/>
          <p:nvPr/>
        </p:nvSpPr>
        <p:spPr>
          <a:xfrm>
            <a:off x="9166711" y="3317900"/>
            <a:ext cx="1973186" cy="698551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1ED494-5CB7-4832-80D3-9053DE3FA376}"/>
              </a:ext>
            </a:extLst>
          </p:cNvPr>
          <p:cNvSpPr txBox="1"/>
          <p:nvPr/>
        </p:nvSpPr>
        <p:spPr>
          <a:xfrm>
            <a:off x="9654179" y="3364669"/>
            <a:ext cx="10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천명당 주점 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0213F9-EBA0-4160-B97F-016C4CDD05CE}"/>
              </a:ext>
            </a:extLst>
          </p:cNvPr>
          <p:cNvSpPr/>
          <p:nvPr/>
        </p:nvSpPr>
        <p:spPr>
          <a:xfrm>
            <a:off x="9166711" y="4230609"/>
            <a:ext cx="1973186" cy="698551"/>
          </a:xfrm>
          <a:prstGeom prst="round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AE054E-1FF8-49C3-8E84-EB6288B51F86}"/>
              </a:ext>
            </a:extLst>
          </p:cNvPr>
          <p:cNvSpPr txBox="1"/>
          <p:nvPr/>
        </p:nvSpPr>
        <p:spPr>
          <a:xfrm>
            <a:off x="9397791" y="4282829"/>
            <a:ext cx="151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천명당 담배 소매업체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수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AE72BE-F161-4906-B049-1E5390C2B736}"/>
              </a:ext>
            </a:extLst>
          </p:cNvPr>
          <p:cNvCxnSpPr>
            <a:cxnSpLocks/>
            <a:stCxn id="88" idx="1"/>
            <a:endCxn id="82" idx="6"/>
          </p:cNvCxnSpPr>
          <p:nvPr/>
        </p:nvCxnSpPr>
        <p:spPr>
          <a:xfrm flipH="1">
            <a:off x="8833778" y="3667176"/>
            <a:ext cx="332933" cy="411411"/>
          </a:xfrm>
          <a:prstGeom prst="straightConnector1">
            <a:avLst/>
          </a:prstGeom>
          <a:ln>
            <a:solidFill>
              <a:srgbClr val="44474A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29CE941-CC21-40D5-88EC-7D7FECE96504}"/>
              </a:ext>
            </a:extLst>
          </p:cNvPr>
          <p:cNvCxnSpPr>
            <a:cxnSpLocks/>
            <a:stCxn id="90" idx="1"/>
            <a:endCxn id="82" idx="6"/>
          </p:cNvCxnSpPr>
          <p:nvPr/>
        </p:nvCxnSpPr>
        <p:spPr>
          <a:xfrm flipH="1" flipV="1">
            <a:off x="8833778" y="4078587"/>
            <a:ext cx="332933" cy="501298"/>
          </a:xfrm>
          <a:prstGeom prst="straightConnector1">
            <a:avLst/>
          </a:prstGeom>
          <a:ln>
            <a:solidFill>
              <a:srgbClr val="44474A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7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3824B3A-6D42-4506-995E-859BCD90D050}"/>
              </a:ext>
            </a:extLst>
          </p:cNvPr>
          <p:cNvSpPr txBox="1"/>
          <p:nvPr/>
        </p:nvSpPr>
        <p:spPr>
          <a:xfrm>
            <a:off x="0" y="5774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건강행동 격차 축소 방안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D16258-60D6-412A-B73D-AA2363CA95BE}"/>
              </a:ext>
            </a:extLst>
          </p:cNvPr>
          <p:cNvSpPr/>
          <p:nvPr/>
        </p:nvSpPr>
        <p:spPr>
          <a:xfrm>
            <a:off x="0" y="1290918"/>
            <a:ext cx="12192000" cy="55670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FC0F0D-E116-49F4-B798-533CD3A722EC}"/>
              </a:ext>
            </a:extLst>
          </p:cNvPr>
          <p:cNvSpPr/>
          <p:nvPr/>
        </p:nvSpPr>
        <p:spPr>
          <a:xfrm>
            <a:off x="694764" y="1984192"/>
            <a:ext cx="5109883" cy="389665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A5245-5441-40C3-AED1-CB739363437D}"/>
              </a:ext>
            </a:extLst>
          </p:cNvPr>
          <p:cNvSpPr/>
          <p:nvPr/>
        </p:nvSpPr>
        <p:spPr>
          <a:xfrm>
            <a:off x="6387355" y="1984192"/>
            <a:ext cx="5109883" cy="389665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2809B-05B3-4AFF-BC6D-FE6206E9090F}"/>
              </a:ext>
            </a:extLst>
          </p:cNvPr>
          <p:cNvSpPr txBox="1"/>
          <p:nvPr/>
        </p:nvSpPr>
        <p:spPr>
          <a:xfrm>
            <a:off x="694765" y="5336249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지역적 특성을 고려한 정책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5DE09-FFFE-4689-8873-4108EACFA559}"/>
              </a:ext>
            </a:extLst>
          </p:cNvPr>
          <p:cNvSpPr txBox="1"/>
          <p:nvPr/>
        </p:nvSpPr>
        <p:spPr>
          <a:xfrm>
            <a:off x="6387356" y="5336249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지자체 중심의 보건복지 사업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21" name="그래픽 20" descr="Bank 단색으로 채워진">
            <a:extLst>
              <a:ext uri="{FF2B5EF4-FFF2-40B4-BE49-F238E27FC236}">
                <a16:creationId xmlns:a16="http://schemas.microsoft.com/office/drawing/2014/main" id="{A150AD19-66B6-4A3E-8B02-CC2FAB1B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1174" y="2102883"/>
            <a:ext cx="3114675" cy="3114675"/>
          </a:xfrm>
          <a:prstGeom prst="rect">
            <a:avLst/>
          </a:prstGeom>
        </p:spPr>
      </p:pic>
      <p:pic>
        <p:nvPicPr>
          <p:cNvPr id="27" name="그래픽 26" descr="관리 단색으로 채워진">
            <a:extLst>
              <a:ext uri="{FF2B5EF4-FFF2-40B4-BE49-F238E27FC236}">
                <a16:creationId xmlns:a16="http://schemas.microsoft.com/office/drawing/2014/main" id="{496AADF6-3C72-4BF4-8D03-0AABE3268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5296" y="2102883"/>
            <a:ext cx="3114000" cy="3114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EC8F34-E355-429D-AAC6-71DB520A8A96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23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47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B41F1A-8483-45A3-8480-BD257057DFCF}"/>
              </a:ext>
            </a:extLst>
          </p:cNvPr>
          <p:cNvSpPr txBox="1"/>
          <p:nvPr/>
        </p:nvSpPr>
        <p:spPr>
          <a:xfrm>
            <a:off x="0" y="5774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건강행동 격차 축소 방안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DC8F4-B436-4B98-9FAB-B72CA48A3AC4}"/>
              </a:ext>
            </a:extLst>
          </p:cNvPr>
          <p:cNvSpPr/>
          <p:nvPr/>
        </p:nvSpPr>
        <p:spPr>
          <a:xfrm>
            <a:off x="0" y="1290919"/>
            <a:ext cx="12192000" cy="27095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5AC32C-E133-434E-8BC9-30285A8A9287}"/>
              </a:ext>
            </a:extLst>
          </p:cNvPr>
          <p:cNvSpPr/>
          <p:nvPr/>
        </p:nvSpPr>
        <p:spPr>
          <a:xfrm>
            <a:off x="0" y="4180634"/>
            <a:ext cx="12192000" cy="2709582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Bank 단색으로 채워진">
            <a:extLst>
              <a:ext uri="{FF2B5EF4-FFF2-40B4-BE49-F238E27FC236}">
                <a16:creationId xmlns:a16="http://schemas.microsoft.com/office/drawing/2014/main" id="{0BC82D42-A336-41F9-9847-C1CFFA5D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836" y="1088372"/>
            <a:ext cx="3114675" cy="31146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548CF2-7189-43CE-8758-BE4553133C2A}"/>
              </a:ext>
            </a:extLst>
          </p:cNvPr>
          <p:cNvSpPr txBox="1"/>
          <p:nvPr/>
        </p:nvSpPr>
        <p:spPr>
          <a:xfrm>
            <a:off x="2655373" y="1493465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지역적 특성을 고려한 정책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49BF8-1593-416C-9A4E-B65AB36733E4}"/>
              </a:ext>
            </a:extLst>
          </p:cNvPr>
          <p:cNvSpPr txBox="1"/>
          <p:nvPr/>
        </p:nvSpPr>
        <p:spPr>
          <a:xfrm>
            <a:off x="3483766" y="2360939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지역의 물리적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사회경제적 환경을 고려해 특정 집단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지역을 겨냥한 정책 필요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DFC50C-2000-40B7-BD97-D5017368B82C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24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24" name="그래픽 23" descr="관리 단색으로 채워진">
            <a:extLst>
              <a:ext uri="{FF2B5EF4-FFF2-40B4-BE49-F238E27FC236}">
                <a16:creationId xmlns:a16="http://schemas.microsoft.com/office/drawing/2014/main" id="{AE6CA2C5-BEEB-41A5-BC6A-B59981A08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836" y="3946209"/>
            <a:ext cx="3114000" cy="3114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5FA217-4A40-489C-B7D2-27E2E5536CC5}"/>
              </a:ext>
            </a:extLst>
          </p:cNvPr>
          <p:cNvSpPr txBox="1"/>
          <p:nvPr/>
        </p:nvSpPr>
        <p:spPr>
          <a:xfrm>
            <a:off x="2800629" y="4417367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지자체 중심의 보건복지 사업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8D7B8-AB04-4DEA-9E68-3EF616E6D690}"/>
              </a:ext>
            </a:extLst>
          </p:cNvPr>
          <p:cNvSpPr txBox="1"/>
          <p:nvPr/>
        </p:nvSpPr>
        <p:spPr>
          <a:xfrm>
            <a:off x="3483766" y="2944591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예산과 사업 수행 등 지자체의 자율성을 높이는 방향으로의 전환이 필요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521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B41F1A-8483-45A3-8480-BD257057DFCF}"/>
              </a:ext>
            </a:extLst>
          </p:cNvPr>
          <p:cNvSpPr txBox="1"/>
          <p:nvPr/>
        </p:nvSpPr>
        <p:spPr>
          <a:xfrm>
            <a:off x="0" y="5774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건강행동 격차 축소 방안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DC8F4-B436-4B98-9FAB-B72CA48A3AC4}"/>
              </a:ext>
            </a:extLst>
          </p:cNvPr>
          <p:cNvSpPr/>
          <p:nvPr/>
        </p:nvSpPr>
        <p:spPr>
          <a:xfrm>
            <a:off x="0" y="1290919"/>
            <a:ext cx="12192000" cy="2709582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5AC32C-E133-434E-8BC9-30285A8A9287}"/>
              </a:ext>
            </a:extLst>
          </p:cNvPr>
          <p:cNvSpPr/>
          <p:nvPr/>
        </p:nvSpPr>
        <p:spPr>
          <a:xfrm>
            <a:off x="0" y="4148418"/>
            <a:ext cx="12192000" cy="27095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Bank 단색으로 채워진">
            <a:extLst>
              <a:ext uri="{FF2B5EF4-FFF2-40B4-BE49-F238E27FC236}">
                <a16:creationId xmlns:a16="http://schemas.microsoft.com/office/drawing/2014/main" id="{0BC82D42-A336-41F9-9847-C1CFFA5D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836" y="1088372"/>
            <a:ext cx="3114675" cy="31146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548CF2-7189-43CE-8758-BE4553133C2A}"/>
              </a:ext>
            </a:extLst>
          </p:cNvPr>
          <p:cNvSpPr txBox="1"/>
          <p:nvPr/>
        </p:nvSpPr>
        <p:spPr>
          <a:xfrm>
            <a:off x="2655373" y="1493465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지역적 특성을 고려한 정책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DFC50C-2000-40B7-BD97-D5017368B82C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25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24" name="그래픽 23" descr="관리 단색으로 채워진">
            <a:extLst>
              <a:ext uri="{FF2B5EF4-FFF2-40B4-BE49-F238E27FC236}">
                <a16:creationId xmlns:a16="http://schemas.microsoft.com/office/drawing/2014/main" id="{AE6CA2C5-BEEB-41A5-BC6A-B59981A08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836" y="3946209"/>
            <a:ext cx="3114000" cy="3114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5FA217-4A40-489C-B7D2-27E2E5536CC5}"/>
              </a:ext>
            </a:extLst>
          </p:cNvPr>
          <p:cNvSpPr txBox="1"/>
          <p:nvPr/>
        </p:nvSpPr>
        <p:spPr>
          <a:xfrm>
            <a:off x="2800629" y="4417367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지자체 중심의 보건복지 사업</a:t>
            </a:r>
            <a:endParaRPr kumimoji="1" lang="ko-Kore-KR" altLang="en-US" sz="2400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A8F82-4A80-4176-BE7C-6FAD136D5615}"/>
              </a:ext>
            </a:extLst>
          </p:cNvPr>
          <p:cNvSpPr txBox="1"/>
          <p:nvPr/>
        </p:nvSpPr>
        <p:spPr>
          <a:xfrm>
            <a:off x="3561672" y="5003796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경상 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– 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흡연율이 높고 천명당 주점 수와의 상관관계가 뚜렷함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A5205-3F74-4A94-A81F-3A6B1381C080}"/>
              </a:ext>
            </a:extLst>
          </p:cNvPr>
          <p:cNvSpPr txBox="1"/>
          <p:nvPr/>
        </p:nvSpPr>
        <p:spPr>
          <a:xfrm>
            <a:off x="3561672" y="5870101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경기 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– 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흡연율과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조이혼율의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경향이 강한 지역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98095BC-397F-4B4A-9CE0-C367C8A99F24}"/>
              </a:ext>
            </a:extLst>
          </p:cNvPr>
          <p:cNvSpPr/>
          <p:nvPr/>
        </p:nvSpPr>
        <p:spPr>
          <a:xfrm>
            <a:off x="4419938" y="5390671"/>
            <a:ext cx="390525" cy="366892"/>
          </a:xfrm>
          <a:prstGeom prst="rightArrow">
            <a:avLst/>
          </a:prstGeom>
          <a:solidFill>
            <a:srgbClr val="C2C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7F715-E63C-4A52-BA36-BB64F799BEF3}"/>
              </a:ext>
            </a:extLst>
          </p:cNvPr>
          <p:cNvSpPr txBox="1"/>
          <p:nvPr/>
        </p:nvSpPr>
        <p:spPr>
          <a:xfrm>
            <a:off x="4912661" y="5432631"/>
            <a:ext cx="42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절주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사업 시행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 이외의 취미 유도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015980E-6F5B-44D8-805B-8056060E6701}"/>
              </a:ext>
            </a:extLst>
          </p:cNvPr>
          <p:cNvSpPr/>
          <p:nvPr/>
        </p:nvSpPr>
        <p:spPr>
          <a:xfrm>
            <a:off x="4419938" y="6254536"/>
            <a:ext cx="390525" cy="366892"/>
          </a:xfrm>
          <a:prstGeom prst="rightArrow">
            <a:avLst/>
          </a:prstGeom>
          <a:solidFill>
            <a:srgbClr val="C2C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AB79-0727-477F-9A73-40D0AFB8A99D}"/>
              </a:ext>
            </a:extLst>
          </p:cNvPr>
          <p:cNvSpPr txBox="1"/>
          <p:nvPr/>
        </p:nvSpPr>
        <p:spPr>
          <a:xfrm>
            <a:off x="4912660" y="6271581"/>
            <a:ext cx="620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이혼한 개인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한부모가정 등을 대상으로 복지지원사업 실시</a:t>
            </a:r>
            <a:endParaRPr kumimoji="1" lang="en-US" altLang="ko-KR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728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3D7BCC26-5A34-4911-88AD-31C9EDB6C0DA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22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690E2-C320-4B73-A234-75F52D9F2927}"/>
              </a:ext>
            </a:extLst>
          </p:cNvPr>
          <p:cNvSpPr txBox="1"/>
          <p:nvPr/>
        </p:nvSpPr>
        <p:spPr>
          <a:xfrm>
            <a:off x="0" y="5774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한계 및 제언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544C0-6ED2-4196-AF43-D9355B68204B}"/>
              </a:ext>
            </a:extLst>
          </p:cNvPr>
          <p:cNvSpPr/>
          <p:nvPr/>
        </p:nvSpPr>
        <p:spPr>
          <a:xfrm>
            <a:off x="0" y="1290918"/>
            <a:ext cx="12192000" cy="55670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32544-A899-4EA1-89A1-474198192F44}"/>
              </a:ext>
            </a:extLst>
          </p:cNvPr>
          <p:cNvSpPr txBox="1"/>
          <p:nvPr/>
        </p:nvSpPr>
        <p:spPr>
          <a:xfrm>
            <a:off x="885147" y="2432046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상관성이 큰 요인을 찾지 못함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59B28-2314-454B-9597-03C3A83E185F}"/>
              </a:ext>
            </a:extLst>
          </p:cNvPr>
          <p:cNvSpPr txBox="1"/>
          <p:nvPr/>
        </p:nvSpPr>
        <p:spPr>
          <a:xfrm>
            <a:off x="885147" y="3264140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가설과 반대되는 결과에 대한 설명 부족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0FEAA-B2B9-4F4B-A7DF-D7FD811CE0EA}"/>
              </a:ext>
            </a:extLst>
          </p:cNvPr>
          <p:cNvSpPr txBox="1"/>
          <p:nvPr/>
        </p:nvSpPr>
        <p:spPr>
          <a:xfrm>
            <a:off x="885147" y="4096234"/>
            <a:ext cx="856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 분석을 넘어선 조사 필요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28690-232A-430D-A5D5-45A799984649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26</a:t>
            </a:r>
            <a:endParaRPr kumimoji="1" lang="ko-Kore-KR" altLang="en-US" sz="13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1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3D7BCC26-5A34-4911-88AD-31C9EDB6C0DA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22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690E2-C320-4B73-A234-75F52D9F2927}"/>
              </a:ext>
            </a:extLst>
          </p:cNvPr>
          <p:cNvSpPr txBox="1"/>
          <p:nvPr/>
        </p:nvSpPr>
        <p:spPr>
          <a:xfrm>
            <a:off x="0" y="5774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출처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544C0-6ED2-4196-AF43-D9355B68204B}"/>
              </a:ext>
            </a:extLst>
          </p:cNvPr>
          <p:cNvSpPr/>
          <p:nvPr/>
        </p:nvSpPr>
        <p:spPr>
          <a:xfrm>
            <a:off x="0" y="1290918"/>
            <a:ext cx="12192000" cy="556708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32544-A899-4EA1-89A1-474198192F44}"/>
              </a:ext>
            </a:extLst>
          </p:cNvPr>
          <p:cNvSpPr txBox="1"/>
          <p:nvPr/>
        </p:nvSpPr>
        <p:spPr>
          <a:xfrm>
            <a:off x="885146" y="2432046"/>
            <a:ext cx="1080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김동현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2010, ‘2008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년 지역사회건강조사 자료를 이용한 지역 간 건강행태 변이요인에 대한 분석연구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59B28-2314-454B-9597-03C3A83E185F}"/>
              </a:ext>
            </a:extLst>
          </p:cNvPr>
          <p:cNvSpPr txBox="1"/>
          <p:nvPr/>
        </p:nvSpPr>
        <p:spPr>
          <a:xfrm>
            <a:off x="885148" y="2930047"/>
            <a:ext cx="1062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보건복지부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“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흡연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 감소했지만 지역 간 격차 해소 노력 필요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“,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대한민국 정책브리핑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2020.05.21, https://www.korea.kr/news/pressReleaseView.do?newsId=156391397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0FEAA-B2B9-4F4B-A7DF-D7FD811CE0EA}"/>
              </a:ext>
            </a:extLst>
          </p:cNvPr>
          <p:cNvSpPr txBox="1"/>
          <p:nvPr/>
        </p:nvSpPr>
        <p:spPr>
          <a:xfrm>
            <a:off x="885146" y="3705047"/>
            <a:ext cx="1062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류장훈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“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최근 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4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년간 국민건강지표 악화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…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지역별 격차는 여전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“,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청년의사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2012.04.18, http://www.docdocdoc.co.kr/news/articleView.html?idxno=112974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28690-232A-430D-A5D5-45A799984649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27</a:t>
            </a:r>
            <a:endParaRPr kumimoji="1" lang="ko-Kore-KR" altLang="en-US" sz="13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E66A0-231C-4986-96D2-66376D33B4B4}"/>
              </a:ext>
            </a:extLst>
          </p:cNvPr>
          <p:cNvSpPr txBox="1"/>
          <p:nvPr/>
        </p:nvSpPr>
        <p:spPr>
          <a:xfrm>
            <a:off x="885149" y="4479341"/>
            <a:ext cx="1062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이경아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“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지난해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흠연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음주 줄었지만 활동량 줄어들어 지역간 건강관리 커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＂,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매일경제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, 2021.04.01, https://www.mk.co.kr/news/society/view/2021/04/311105/</a:t>
            </a:r>
          </a:p>
        </p:txBody>
      </p:sp>
    </p:spTree>
    <p:extLst>
      <p:ext uri="{BB962C8B-B14F-4D97-AF65-F5344CB8AC3E}">
        <p14:creationId xmlns:p14="http://schemas.microsoft.com/office/powerpoint/2010/main" val="1326977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싱크이(가) 표시된 사진&#10;&#10;자동 생성된 설명">
            <a:extLst>
              <a:ext uri="{FF2B5EF4-FFF2-40B4-BE49-F238E27FC236}">
                <a16:creationId xmlns:a16="http://schemas.microsoft.com/office/drawing/2014/main" id="{11397A57-9CA5-42EB-9A3D-502EF187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38303A-815F-4F62-848E-FF5E56C44AB1}"/>
              </a:ext>
            </a:extLst>
          </p:cNvPr>
          <p:cNvSpPr txBox="1"/>
          <p:nvPr/>
        </p:nvSpPr>
        <p:spPr>
          <a:xfrm>
            <a:off x="5174482" y="3013501"/>
            <a:ext cx="18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Q&amp;A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FC804-8A2D-4402-9EEA-0395A9DE4EA3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26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608ECA-86AA-4143-A02A-CC6A52FF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5DA567-FAAD-4925-9362-D5E00EC1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97" y="5446367"/>
            <a:ext cx="1920406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3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싱크이(가) 표시된 사진&#10;&#10;자동 생성된 설명">
            <a:extLst>
              <a:ext uri="{FF2B5EF4-FFF2-40B4-BE49-F238E27FC236}">
                <a16:creationId xmlns:a16="http://schemas.microsoft.com/office/drawing/2014/main" id="{11397A57-9CA5-42EB-9A3D-502EF187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38303A-815F-4F62-848E-FF5E56C44AB1}"/>
              </a:ext>
            </a:extLst>
          </p:cNvPr>
          <p:cNvSpPr txBox="1"/>
          <p:nvPr/>
        </p:nvSpPr>
        <p:spPr>
          <a:xfrm>
            <a:off x="5294848" y="3013501"/>
            <a:ext cx="160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ko-KR" altLang="en-US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서론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885F-BC50-4836-84B5-4AACE72754A4}"/>
              </a:ext>
            </a:extLst>
          </p:cNvPr>
          <p:cNvSpPr txBox="1"/>
          <p:nvPr/>
        </p:nvSpPr>
        <p:spPr>
          <a:xfrm>
            <a:off x="11512990" y="6541793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02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30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7A2F666-D4C5-4397-8A46-31637531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62" y="5337775"/>
            <a:ext cx="1510590" cy="10335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27F051-9F75-4E50-9612-E18CA720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33650" cy="28204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DAF8C-DA4B-4C66-A7B3-F47A04FE6294}"/>
              </a:ext>
            </a:extLst>
          </p:cNvPr>
          <p:cNvSpPr txBox="1"/>
          <p:nvPr/>
        </p:nvSpPr>
        <p:spPr>
          <a:xfrm>
            <a:off x="1266825" y="4037522"/>
            <a:ext cx="329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감사합니다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70393F-62C5-401A-BD95-4373B7616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3173"/>
            <a:ext cx="6144730" cy="577145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1CA14F4-2495-4EEC-84F4-5AD48E339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846" y="3275545"/>
            <a:ext cx="2849979" cy="5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2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7CDEFE0-4C95-E949-91D2-BE0931F7B46D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03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6" name="그림 5" descr="텍스트, 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C4380A38-42C5-4BC5-AB9C-2A4B1B80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8" y="215153"/>
            <a:ext cx="11606493" cy="6350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F61856-3A67-44C0-97EF-E5981AB78236}"/>
              </a:ext>
            </a:extLst>
          </p:cNvPr>
          <p:cNvSpPr txBox="1"/>
          <p:nvPr/>
        </p:nvSpPr>
        <p:spPr>
          <a:xfrm>
            <a:off x="477931" y="401039"/>
            <a:ext cx="292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 행동이란</a:t>
            </a:r>
            <a:r>
              <a:rPr kumimoji="1" lang="en-US" altLang="ko-KR" sz="3200" b="1" dirty="0">
                <a:solidFill>
                  <a:schemeClr val="bg1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765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7CDEFE0-4C95-E949-91D2-BE0931F7B46D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04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DFEC68-B28B-47AF-AC8C-99E3276DD3EA}"/>
              </a:ext>
            </a:extLst>
          </p:cNvPr>
          <p:cNvSpPr/>
          <p:nvPr/>
        </p:nvSpPr>
        <p:spPr>
          <a:xfrm>
            <a:off x="0" y="1290918"/>
            <a:ext cx="12192000" cy="5056094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61856-3A67-44C0-97EF-E5981AB78236}"/>
              </a:ext>
            </a:extLst>
          </p:cNvPr>
          <p:cNvSpPr txBox="1"/>
          <p:nvPr/>
        </p:nvSpPr>
        <p:spPr>
          <a:xfrm>
            <a:off x="4135670" y="478650"/>
            <a:ext cx="3920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건강 행동 격차 추이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A750C4-E1B5-40B1-B0BC-8DEF727B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1429135"/>
            <a:ext cx="4220352" cy="107529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534EF6B-A509-42A7-B294-CFB66B92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04" y="2723034"/>
            <a:ext cx="6021755" cy="987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19C492-BACF-40DC-8F47-EB5E879E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227" y="3941809"/>
            <a:ext cx="6624204" cy="9495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7A786-B282-4445-B4D4-1BFACEE63187}"/>
              </a:ext>
            </a:extLst>
          </p:cNvPr>
          <p:cNvSpPr/>
          <p:nvPr/>
        </p:nvSpPr>
        <p:spPr>
          <a:xfrm>
            <a:off x="0" y="5118847"/>
            <a:ext cx="12192000" cy="81578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D7C64-2A81-466A-9690-0AFC514FA555}"/>
              </a:ext>
            </a:extLst>
          </p:cNvPr>
          <p:cNvSpPr txBox="1"/>
          <p:nvPr/>
        </p:nvSpPr>
        <p:spPr>
          <a:xfrm>
            <a:off x="268258" y="5288214"/>
            <a:ext cx="1161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현재 건강행동 지표는 좋아지고 있으나 지역 간 격차는 큰 상황</a:t>
            </a:r>
            <a:endParaRPr kumimoji="1" lang="ko-Kore-KR" altLang="en-US" sz="24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75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싱크이(가) 표시된 사진&#10;&#10;자동 생성된 설명">
            <a:extLst>
              <a:ext uri="{FF2B5EF4-FFF2-40B4-BE49-F238E27FC236}">
                <a16:creationId xmlns:a16="http://schemas.microsoft.com/office/drawing/2014/main" id="{11397A57-9CA5-42EB-9A3D-502EF187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38303A-815F-4F62-848E-FF5E56C44AB1}"/>
              </a:ext>
            </a:extLst>
          </p:cNvPr>
          <p:cNvSpPr txBox="1"/>
          <p:nvPr/>
        </p:nvSpPr>
        <p:spPr>
          <a:xfrm>
            <a:off x="4808777" y="2241693"/>
            <a:ext cx="2683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ko-KR" altLang="en-US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분석과정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48798-9132-4EB1-9766-62C0496182B4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05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3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4751553" y="386039"/>
            <a:ext cx="268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활용 데이터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DD996-6535-48B0-97FB-D2296F214CB7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06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48D0E7-6F12-4629-82B6-D8F2AA7053DE}"/>
              </a:ext>
            </a:extLst>
          </p:cNvPr>
          <p:cNvSpPr/>
          <p:nvPr/>
        </p:nvSpPr>
        <p:spPr>
          <a:xfrm>
            <a:off x="0" y="1095376"/>
            <a:ext cx="12192000" cy="5756462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000B54-5169-4653-96BE-9FEFEA797317}"/>
              </a:ext>
            </a:extLst>
          </p:cNvPr>
          <p:cNvSpPr/>
          <p:nvPr/>
        </p:nvSpPr>
        <p:spPr>
          <a:xfrm>
            <a:off x="340659" y="2028825"/>
            <a:ext cx="3415553" cy="451821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80A400-76BA-4768-8DFB-D42B8F132B28}"/>
              </a:ext>
            </a:extLst>
          </p:cNvPr>
          <p:cNvSpPr/>
          <p:nvPr/>
        </p:nvSpPr>
        <p:spPr>
          <a:xfrm>
            <a:off x="4388223" y="2028822"/>
            <a:ext cx="3415553" cy="451821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DE966E-54FF-46A9-BD28-5B73BA41630F}"/>
              </a:ext>
            </a:extLst>
          </p:cNvPr>
          <p:cNvSpPr/>
          <p:nvPr/>
        </p:nvSpPr>
        <p:spPr>
          <a:xfrm>
            <a:off x="8435788" y="2038348"/>
            <a:ext cx="3415553" cy="451821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3D9279-7143-48C0-BC18-41E08A7E8821}"/>
              </a:ext>
            </a:extLst>
          </p:cNvPr>
          <p:cNvSpPr txBox="1"/>
          <p:nvPr/>
        </p:nvSpPr>
        <p:spPr>
          <a:xfrm>
            <a:off x="340659" y="2191745"/>
            <a:ext cx="34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건강 행동 데이터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9BDE6-352F-4047-9FB6-898FFCF4BDA7}"/>
              </a:ext>
            </a:extLst>
          </p:cNvPr>
          <p:cNvSpPr txBox="1"/>
          <p:nvPr/>
        </p:nvSpPr>
        <p:spPr>
          <a:xfrm>
            <a:off x="4388225" y="2191745"/>
            <a:ext cx="34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도시 환경 데이터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3B9EF-4570-4936-A9AA-E7D915E391F0}"/>
              </a:ext>
            </a:extLst>
          </p:cNvPr>
          <p:cNvSpPr txBox="1"/>
          <p:nvPr/>
        </p:nvSpPr>
        <p:spPr>
          <a:xfrm>
            <a:off x="8435786" y="2191745"/>
            <a:ext cx="34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사회 경제적 환경 데이터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pic>
        <p:nvPicPr>
          <p:cNvPr id="24" name="그래픽 23" descr="흡연 단색으로 채워진">
            <a:extLst>
              <a:ext uri="{FF2B5EF4-FFF2-40B4-BE49-F238E27FC236}">
                <a16:creationId xmlns:a16="http://schemas.microsoft.com/office/drawing/2014/main" id="{7BF09AD9-D1A4-4743-87DF-F6F1633A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948" y="3140445"/>
            <a:ext cx="2294964" cy="2294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E20A42-D1B4-46CD-AE3E-45C201660552}"/>
              </a:ext>
            </a:extLst>
          </p:cNvPr>
          <p:cNvSpPr txBox="1"/>
          <p:nvPr/>
        </p:nvSpPr>
        <p:spPr>
          <a:xfrm>
            <a:off x="340661" y="3761140"/>
            <a:ext cx="3415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현재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흡연율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/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고위험 </a:t>
            </a: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음주율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/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26" name="그래픽 25" descr="도시 단색으로 채워진">
            <a:extLst>
              <a:ext uri="{FF2B5EF4-FFF2-40B4-BE49-F238E27FC236}">
                <a16:creationId xmlns:a16="http://schemas.microsoft.com/office/drawing/2014/main" id="{1F175BAD-06AE-479B-94E3-98070B1FF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7600" y="3160620"/>
            <a:ext cx="2296800" cy="229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E919C3-3473-4491-9F56-88E2305FAAFB}"/>
              </a:ext>
            </a:extLst>
          </p:cNvPr>
          <p:cNvSpPr txBox="1"/>
          <p:nvPr/>
        </p:nvSpPr>
        <p:spPr>
          <a:xfrm>
            <a:off x="4388218" y="3484141"/>
            <a:ext cx="3415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천명당 담배 소매업 수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/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천명당 주점 수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/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인당 공원 면적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pic>
        <p:nvPicPr>
          <p:cNvPr id="28" name="그래픽 27" descr="은행 단색으로 채워진">
            <a:extLst>
              <a:ext uri="{FF2B5EF4-FFF2-40B4-BE49-F238E27FC236}">
                <a16:creationId xmlns:a16="http://schemas.microsoft.com/office/drawing/2014/main" id="{A8A6CC8D-4AAF-4C10-A024-374578A3C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161" y="3127090"/>
            <a:ext cx="2296800" cy="2296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E1721A-6E4E-4FD4-8BE0-06F89BBA680D}"/>
              </a:ext>
            </a:extLst>
          </p:cNvPr>
          <p:cNvSpPr txBox="1"/>
          <p:nvPr/>
        </p:nvSpPr>
        <p:spPr>
          <a:xfrm>
            <a:off x="8363146" y="3484141"/>
            <a:ext cx="3415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dirty="0" err="1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조이혼율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1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인당 보험료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algn="ctr"/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  <a:p>
            <a:pPr marL="285750" indent="-285750" algn="ctr">
              <a:buFontTx/>
              <a:buChar char="-"/>
            </a:pP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재정 자립도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E2A365-7793-4C16-906E-5988EDC087E6}"/>
              </a:ext>
            </a:extLst>
          </p:cNvPr>
          <p:cNvSpPr/>
          <p:nvPr/>
        </p:nvSpPr>
        <p:spPr>
          <a:xfrm>
            <a:off x="340661" y="1211619"/>
            <a:ext cx="11510680" cy="6080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3A5AB-2577-425F-88A4-9EEB6E4D985F}"/>
              </a:ext>
            </a:extLst>
          </p:cNvPr>
          <p:cNvSpPr txBox="1"/>
          <p:nvPr/>
        </p:nvSpPr>
        <p:spPr>
          <a:xfrm>
            <a:off x="340661" y="1342882"/>
            <a:ext cx="1151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김동현</a:t>
            </a:r>
            <a:r>
              <a:rPr kumimoji="1" lang="en-US" altLang="ko-KR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, 2010, “2008</a:t>
            </a:r>
            <a:r>
              <a:rPr kumimoji="1" lang="ko-KR" altLang="en-US" b="1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년 지역사회건강조사 자료를 이용한 지역 간 건강행태 변이요인에 대한 분석연구</a:t>
            </a:r>
            <a:endParaRPr kumimoji="1" lang="ko-Kore-KR" altLang="en-US" b="1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21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E148C-050D-8E45-9D26-C23CD61665D0}"/>
              </a:ext>
            </a:extLst>
          </p:cNvPr>
          <p:cNvSpPr txBox="1"/>
          <p:nvPr/>
        </p:nvSpPr>
        <p:spPr>
          <a:xfrm>
            <a:off x="5205434" y="291348"/>
            <a:ext cx="2034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분석 방향</a:t>
            </a:r>
            <a:endParaRPr kumimoji="1" lang="ko-Kore-KR" altLang="en-US" sz="32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E7ADE507-5A4A-404C-9205-AC261E0841A2}"/>
              </a:ext>
            </a:extLst>
          </p:cNvPr>
          <p:cNvSpPr/>
          <p:nvPr/>
        </p:nvSpPr>
        <p:spPr>
          <a:xfrm>
            <a:off x="345861" y="1072662"/>
            <a:ext cx="1980214" cy="541236"/>
          </a:xfrm>
          <a:prstGeom prst="homePlat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Medium"/>
              <a:ea typeface="나눔명조" panose="02020603020101020101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E0763CCC-9524-4C9C-983F-1C394F10F205}"/>
              </a:ext>
            </a:extLst>
          </p:cNvPr>
          <p:cNvSpPr/>
          <p:nvPr/>
        </p:nvSpPr>
        <p:spPr>
          <a:xfrm>
            <a:off x="2326075" y="1072662"/>
            <a:ext cx="2114598" cy="541236"/>
          </a:xfrm>
          <a:prstGeom prst="homePlat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5AE2898-59A4-4894-B97F-ABFA5728AC25}"/>
              </a:ext>
            </a:extLst>
          </p:cNvPr>
          <p:cNvSpPr/>
          <p:nvPr/>
        </p:nvSpPr>
        <p:spPr>
          <a:xfrm>
            <a:off x="4440672" y="1072662"/>
            <a:ext cx="3485177" cy="541236"/>
          </a:xfrm>
          <a:prstGeom prst="homePlat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7052007-F31D-4FC7-8452-3C896418B4B2}"/>
              </a:ext>
            </a:extLst>
          </p:cNvPr>
          <p:cNvSpPr/>
          <p:nvPr/>
        </p:nvSpPr>
        <p:spPr>
          <a:xfrm>
            <a:off x="7925849" y="1072662"/>
            <a:ext cx="1980214" cy="541236"/>
          </a:xfrm>
          <a:prstGeom prst="homePlat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81E40D4-96FD-4EB2-8922-ABA4F99708EB}"/>
              </a:ext>
            </a:extLst>
          </p:cNvPr>
          <p:cNvSpPr/>
          <p:nvPr/>
        </p:nvSpPr>
        <p:spPr>
          <a:xfrm>
            <a:off x="9906063" y="1072662"/>
            <a:ext cx="1935417" cy="541236"/>
          </a:xfrm>
          <a:prstGeom prst="homePlate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588CC555-9E29-4DC2-95FD-39BC6E270133}"/>
              </a:ext>
            </a:extLst>
          </p:cNvPr>
          <p:cNvSpPr/>
          <p:nvPr/>
        </p:nvSpPr>
        <p:spPr>
          <a:xfrm>
            <a:off x="395726" y="2112435"/>
            <a:ext cx="1421951" cy="895462"/>
          </a:xfrm>
          <a:prstGeom prst="can">
            <a:avLst>
              <a:gd name="adj" fmla="val 16784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rgbClr val="62544B"/>
              </a:solidFill>
              <a:latin typeface="Spoqa Han Sans Neo Medium"/>
              <a:ea typeface="나눔명조" panose="02020603020101020101" pitchFamily="18" charset="-127"/>
            </a:endParaRP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AA316424-A96B-4862-886D-51E0E7A27AC8}"/>
              </a:ext>
            </a:extLst>
          </p:cNvPr>
          <p:cNvSpPr/>
          <p:nvPr/>
        </p:nvSpPr>
        <p:spPr>
          <a:xfrm>
            <a:off x="409921" y="3526336"/>
            <a:ext cx="1421951" cy="895462"/>
          </a:xfrm>
          <a:prstGeom prst="can">
            <a:avLst>
              <a:gd name="adj" fmla="val 17958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21FA5725-781A-48DD-85E9-9C29051094AC}"/>
              </a:ext>
            </a:extLst>
          </p:cNvPr>
          <p:cNvSpPr/>
          <p:nvPr/>
        </p:nvSpPr>
        <p:spPr>
          <a:xfrm>
            <a:off x="395726" y="4940237"/>
            <a:ext cx="1421951" cy="895462"/>
          </a:xfrm>
          <a:prstGeom prst="can">
            <a:avLst>
              <a:gd name="adj" fmla="val 19131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2B4EE47-D095-4EFE-BE86-ABDFAE15F38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1817677" y="2560166"/>
            <a:ext cx="275921" cy="1196831"/>
          </a:xfrm>
          <a:prstGeom prst="bentConnector2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D7681-1111-450A-B054-C8A65EC74E26}"/>
              </a:ext>
            </a:extLst>
          </p:cNvPr>
          <p:cNvCxnSpPr>
            <a:cxnSpLocks/>
          </p:cNvCxnSpPr>
          <p:nvPr/>
        </p:nvCxnSpPr>
        <p:spPr>
          <a:xfrm>
            <a:off x="1831872" y="4040872"/>
            <a:ext cx="284410" cy="0"/>
          </a:xfrm>
          <a:prstGeom prst="line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9ED948D-FB85-4DAA-8D0D-B0551B26F1F1}"/>
              </a:ext>
            </a:extLst>
          </p:cNvPr>
          <p:cNvCxnSpPr>
            <a:cxnSpLocks/>
            <a:stCxn id="20" idx="4"/>
            <a:endCxn id="28" idx="1"/>
          </p:cNvCxnSpPr>
          <p:nvPr/>
        </p:nvCxnSpPr>
        <p:spPr>
          <a:xfrm flipV="1">
            <a:off x="1817677" y="3756996"/>
            <a:ext cx="537646" cy="1630972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523886A-BEB5-48A0-BEF1-DF46B61A98F5}"/>
              </a:ext>
            </a:extLst>
          </p:cNvPr>
          <p:cNvSpPr/>
          <p:nvPr/>
        </p:nvSpPr>
        <p:spPr>
          <a:xfrm>
            <a:off x="2355323" y="2470286"/>
            <a:ext cx="1754102" cy="562348"/>
          </a:xfrm>
          <a:prstGeom prst="roundRect">
            <a:avLst/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D6F303E-53AE-4948-B00C-92639CBAE6F5}"/>
              </a:ext>
            </a:extLst>
          </p:cNvPr>
          <p:cNvSpPr/>
          <p:nvPr/>
        </p:nvSpPr>
        <p:spPr>
          <a:xfrm>
            <a:off x="2355323" y="3475822"/>
            <a:ext cx="1754102" cy="562348"/>
          </a:xfrm>
          <a:prstGeom prst="roundRect">
            <a:avLst/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4F1E8A3-8273-4065-97A8-C5BAB11ADDAB}"/>
              </a:ext>
            </a:extLst>
          </p:cNvPr>
          <p:cNvCxnSpPr/>
          <p:nvPr/>
        </p:nvCxnSpPr>
        <p:spPr>
          <a:xfrm>
            <a:off x="3232374" y="3032634"/>
            <a:ext cx="0" cy="44318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A5F30CB-5D9A-47CF-9DE8-177D6955297B}"/>
              </a:ext>
            </a:extLst>
          </p:cNvPr>
          <p:cNvSpPr/>
          <p:nvPr/>
        </p:nvSpPr>
        <p:spPr>
          <a:xfrm>
            <a:off x="2355323" y="4481359"/>
            <a:ext cx="1754102" cy="562348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1392FC9-4BD2-4382-BBE7-A58A655EDF7E}"/>
              </a:ext>
            </a:extLst>
          </p:cNvPr>
          <p:cNvCxnSpPr/>
          <p:nvPr/>
        </p:nvCxnSpPr>
        <p:spPr>
          <a:xfrm>
            <a:off x="3232374" y="4038170"/>
            <a:ext cx="0" cy="44318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EA2D816-ECB1-4317-8326-C24D3E1B3D2F}"/>
              </a:ext>
            </a:extLst>
          </p:cNvPr>
          <p:cNvCxnSpPr>
            <a:cxnSpLocks/>
          </p:cNvCxnSpPr>
          <p:nvPr/>
        </p:nvCxnSpPr>
        <p:spPr>
          <a:xfrm flipV="1">
            <a:off x="4109425" y="2566833"/>
            <a:ext cx="359402" cy="2195701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21BE62-AAE6-4036-90B2-52AC7A12DE3A}"/>
              </a:ext>
            </a:extLst>
          </p:cNvPr>
          <p:cNvSpPr/>
          <p:nvPr/>
        </p:nvSpPr>
        <p:spPr>
          <a:xfrm>
            <a:off x="4468827" y="1810437"/>
            <a:ext cx="1754102" cy="1204126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B6C91A7-0853-4E36-8C59-D63CFC7C0BA7}"/>
              </a:ext>
            </a:extLst>
          </p:cNvPr>
          <p:cNvSpPr/>
          <p:nvPr/>
        </p:nvSpPr>
        <p:spPr>
          <a:xfrm>
            <a:off x="4440673" y="4802630"/>
            <a:ext cx="1754102" cy="1396369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FA3252-3C14-4FBB-BF57-A73FA6B94A5E}"/>
              </a:ext>
            </a:extLst>
          </p:cNvPr>
          <p:cNvSpPr/>
          <p:nvPr/>
        </p:nvSpPr>
        <p:spPr>
          <a:xfrm>
            <a:off x="4468825" y="3303802"/>
            <a:ext cx="1754102" cy="1177558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8B0B3D7-8513-4015-B033-EEF4C9CDCCF2}"/>
              </a:ext>
            </a:extLst>
          </p:cNvPr>
          <p:cNvCxnSpPr>
            <a:cxnSpLocks/>
          </p:cNvCxnSpPr>
          <p:nvPr/>
        </p:nvCxnSpPr>
        <p:spPr>
          <a:xfrm>
            <a:off x="5345879" y="3014564"/>
            <a:ext cx="0" cy="29852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69CAF28-40AB-4AD1-88D6-3A93BC4FBC48}"/>
              </a:ext>
            </a:extLst>
          </p:cNvPr>
          <p:cNvCxnSpPr>
            <a:cxnSpLocks/>
          </p:cNvCxnSpPr>
          <p:nvPr/>
        </p:nvCxnSpPr>
        <p:spPr>
          <a:xfrm>
            <a:off x="5345879" y="4481358"/>
            <a:ext cx="0" cy="321273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99321DC-8BB9-45F2-B2E9-2DAA77E67AAF}"/>
              </a:ext>
            </a:extLst>
          </p:cNvPr>
          <p:cNvCxnSpPr/>
          <p:nvPr/>
        </p:nvCxnSpPr>
        <p:spPr>
          <a:xfrm rot="5400000" flipH="1" flipV="1">
            <a:off x="6228477" y="3511521"/>
            <a:ext cx="1804880" cy="3570078"/>
          </a:xfrm>
          <a:prstGeom prst="bentConnector3">
            <a:avLst>
              <a:gd name="adj1" fmla="val -7037"/>
            </a:avLst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26C83D-2207-402B-A3AD-C011D341971B}"/>
              </a:ext>
            </a:extLst>
          </p:cNvPr>
          <p:cNvSpPr/>
          <p:nvPr/>
        </p:nvSpPr>
        <p:spPr>
          <a:xfrm>
            <a:off x="8117548" y="3119873"/>
            <a:ext cx="1596816" cy="1274247"/>
          </a:xfrm>
          <a:prstGeom prst="roundRect">
            <a:avLst/>
          </a:prstGeom>
          <a:solidFill>
            <a:srgbClr val="E0D8D4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14C73C8-7116-4076-8796-56E8D40222E7}"/>
              </a:ext>
            </a:extLst>
          </p:cNvPr>
          <p:cNvSpPr/>
          <p:nvPr/>
        </p:nvSpPr>
        <p:spPr>
          <a:xfrm>
            <a:off x="10075364" y="2334011"/>
            <a:ext cx="1596816" cy="2845971"/>
          </a:xfrm>
          <a:prstGeom prst="roundRect">
            <a:avLst>
              <a:gd name="adj" fmla="val 0"/>
            </a:avLst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EB28C04-8CD9-4094-B08F-38425DF53920}"/>
              </a:ext>
            </a:extLst>
          </p:cNvPr>
          <p:cNvCxnSpPr>
            <a:cxnSpLocks/>
          </p:cNvCxnSpPr>
          <p:nvPr/>
        </p:nvCxnSpPr>
        <p:spPr>
          <a:xfrm>
            <a:off x="9714364" y="3756997"/>
            <a:ext cx="361000" cy="0"/>
          </a:xfrm>
          <a:prstGeom prst="straightConnector1">
            <a:avLst/>
          </a:prstGeom>
          <a:ln>
            <a:solidFill>
              <a:srgbClr val="6254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E8B52-8FDD-4BF5-B1CF-7357ACCBA4D1}"/>
              </a:ext>
            </a:extLst>
          </p:cNvPr>
          <p:cNvSpPr txBox="1"/>
          <p:nvPr/>
        </p:nvSpPr>
        <p:spPr>
          <a:xfrm>
            <a:off x="657463" y="1162298"/>
            <a:ext cx="112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분석기획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DFCD2A-6ABB-479E-9F52-738838C4205A}"/>
              </a:ext>
            </a:extLst>
          </p:cNvPr>
          <p:cNvSpPr txBox="1"/>
          <p:nvPr/>
        </p:nvSpPr>
        <p:spPr>
          <a:xfrm>
            <a:off x="2400051" y="1162298"/>
            <a:ext cx="173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 수집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9E97C7-1728-4629-8CD4-B4BBAEF4A758}"/>
              </a:ext>
            </a:extLst>
          </p:cNvPr>
          <p:cNvSpPr txBox="1"/>
          <p:nvPr/>
        </p:nvSpPr>
        <p:spPr>
          <a:xfrm>
            <a:off x="4514649" y="1164972"/>
            <a:ext cx="32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분석 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DE4805-85DF-4ACC-9D86-F094FC49BD0A}"/>
              </a:ext>
            </a:extLst>
          </p:cNvPr>
          <p:cNvSpPr txBox="1"/>
          <p:nvPr/>
        </p:nvSpPr>
        <p:spPr>
          <a:xfrm>
            <a:off x="7989499" y="1158265"/>
            <a:ext cx="173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분석 활용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D6D4BB-FE3B-4C8B-AB6B-41933D56F636}"/>
              </a:ext>
            </a:extLst>
          </p:cNvPr>
          <p:cNvSpPr txBox="1"/>
          <p:nvPr/>
        </p:nvSpPr>
        <p:spPr>
          <a:xfrm>
            <a:off x="9932326" y="1158265"/>
            <a:ext cx="173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결과 제공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48831F-714C-49DE-9512-D7FB98D659CF}"/>
              </a:ext>
            </a:extLst>
          </p:cNvPr>
          <p:cNvSpPr txBox="1"/>
          <p:nvPr/>
        </p:nvSpPr>
        <p:spPr>
          <a:xfrm>
            <a:off x="489417" y="2368233"/>
            <a:ext cx="12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 행동 데이터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B8276F-6497-46C2-8269-FEEC71C6E3C4}"/>
              </a:ext>
            </a:extLst>
          </p:cNvPr>
          <p:cNvSpPr txBox="1"/>
          <p:nvPr/>
        </p:nvSpPr>
        <p:spPr>
          <a:xfrm>
            <a:off x="497334" y="3722859"/>
            <a:ext cx="12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도시 환경 데이터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9180FA-4853-4FFC-B525-7F5D86072CC5}"/>
              </a:ext>
            </a:extLst>
          </p:cNvPr>
          <p:cNvSpPr txBox="1"/>
          <p:nvPr/>
        </p:nvSpPr>
        <p:spPr>
          <a:xfrm>
            <a:off x="489416" y="5181291"/>
            <a:ext cx="12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사회 경제 데이터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604CEC-D749-4811-9E61-BEC461DB4386}"/>
              </a:ext>
            </a:extLst>
          </p:cNvPr>
          <p:cNvSpPr txBox="1"/>
          <p:nvPr/>
        </p:nvSpPr>
        <p:spPr>
          <a:xfrm>
            <a:off x="2504008" y="2572198"/>
            <a:ext cx="14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데이터 수집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3EADC5-DFDA-4682-9D65-9962C2F5F55A}"/>
              </a:ext>
            </a:extLst>
          </p:cNvPr>
          <p:cNvSpPr txBox="1"/>
          <p:nvPr/>
        </p:nvSpPr>
        <p:spPr>
          <a:xfrm>
            <a:off x="2512609" y="3577734"/>
            <a:ext cx="14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정제 및 통일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5B3494-054A-44A2-B805-8A1822820815}"/>
              </a:ext>
            </a:extLst>
          </p:cNvPr>
          <p:cNvSpPr txBox="1"/>
          <p:nvPr/>
        </p:nvSpPr>
        <p:spPr>
          <a:xfrm>
            <a:off x="2385802" y="4577868"/>
            <a:ext cx="17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분석단위 통합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C52173-EE24-4890-9DED-43E74DEC6932}"/>
              </a:ext>
            </a:extLst>
          </p:cNvPr>
          <p:cNvSpPr txBox="1"/>
          <p:nvPr/>
        </p:nvSpPr>
        <p:spPr>
          <a:xfrm>
            <a:off x="2512609" y="5203302"/>
            <a:ext cx="145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전국 시</a:t>
            </a:r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</a:t>
            </a: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군</a:t>
            </a:r>
            <a:r>
              <a:rPr kumimoji="1" lang="en-US" altLang="ko-KR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.</a:t>
            </a:r>
            <a:r>
              <a:rPr kumimoji="1" lang="ko-KR" altLang="en-US" sz="16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구 단위</a:t>
            </a:r>
            <a:endParaRPr kumimoji="1" lang="ko-Kore-KR" altLang="en-US" sz="16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B49B4A-9B74-4DAA-A1DC-59CBDF9B974D}"/>
              </a:ext>
            </a:extLst>
          </p:cNvPr>
          <p:cNvSpPr txBox="1"/>
          <p:nvPr/>
        </p:nvSpPr>
        <p:spPr>
          <a:xfrm>
            <a:off x="4551096" y="1958653"/>
            <a:ext cx="158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 행동 지역 격차 현황 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B1F446-C0BD-49BF-82E3-6373105B8280}"/>
              </a:ext>
            </a:extLst>
          </p:cNvPr>
          <p:cNvSpPr txBox="1"/>
          <p:nvPr/>
        </p:nvSpPr>
        <p:spPr>
          <a:xfrm>
            <a:off x="4608910" y="3477603"/>
            <a:ext cx="1520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도시 환경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측면 요인 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E2353C-4B5C-449A-A558-199ACADA47D3}"/>
              </a:ext>
            </a:extLst>
          </p:cNvPr>
          <p:cNvSpPr txBox="1"/>
          <p:nvPr/>
        </p:nvSpPr>
        <p:spPr>
          <a:xfrm>
            <a:off x="4559540" y="5036544"/>
            <a:ext cx="1536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사회 경제적 환경</a:t>
            </a:r>
            <a:r>
              <a:rPr kumimoji="1" lang="en-US" altLang="ko-KR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 </a:t>
            </a:r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측면 요인 분석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3" name="순서도: 문서 62">
            <a:extLst>
              <a:ext uri="{FF2B5EF4-FFF2-40B4-BE49-F238E27FC236}">
                <a16:creationId xmlns:a16="http://schemas.microsoft.com/office/drawing/2014/main" id="{23C0AAFD-A544-4DAA-AD4B-18A2BD14C38E}"/>
              </a:ext>
            </a:extLst>
          </p:cNvPr>
          <p:cNvSpPr/>
          <p:nvPr/>
        </p:nvSpPr>
        <p:spPr>
          <a:xfrm>
            <a:off x="6503897" y="2683864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4" name="순서도: 문서 63">
            <a:extLst>
              <a:ext uri="{FF2B5EF4-FFF2-40B4-BE49-F238E27FC236}">
                <a16:creationId xmlns:a16="http://schemas.microsoft.com/office/drawing/2014/main" id="{7B2524CA-89BE-44FB-8AAD-9C540BB16DA0}"/>
              </a:ext>
            </a:extLst>
          </p:cNvPr>
          <p:cNvSpPr/>
          <p:nvPr/>
        </p:nvSpPr>
        <p:spPr>
          <a:xfrm>
            <a:off x="6503897" y="3269089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5" name="순서도: 문서 64">
            <a:extLst>
              <a:ext uri="{FF2B5EF4-FFF2-40B4-BE49-F238E27FC236}">
                <a16:creationId xmlns:a16="http://schemas.microsoft.com/office/drawing/2014/main" id="{E212FA42-C79C-4B61-B832-9123DFFC923D}"/>
              </a:ext>
            </a:extLst>
          </p:cNvPr>
          <p:cNvSpPr/>
          <p:nvPr/>
        </p:nvSpPr>
        <p:spPr>
          <a:xfrm>
            <a:off x="6490338" y="3866040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52C9F4-2A2C-4AED-908B-98DA766DFD9D}"/>
              </a:ext>
            </a:extLst>
          </p:cNvPr>
          <p:cNvSpPr txBox="1"/>
          <p:nvPr/>
        </p:nvSpPr>
        <p:spPr>
          <a:xfrm>
            <a:off x="6503897" y="2721086"/>
            <a:ext cx="1219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담배 소매업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6A5C3F-24BD-406B-8D5B-DEB214DE80F6}"/>
              </a:ext>
            </a:extLst>
          </p:cNvPr>
          <p:cNvSpPr txBox="1"/>
          <p:nvPr/>
        </p:nvSpPr>
        <p:spPr>
          <a:xfrm>
            <a:off x="6509119" y="3295047"/>
            <a:ext cx="121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주점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B2CA53-2368-4B0A-AABC-59CF1350435A}"/>
              </a:ext>
            </a:extLst>
          </p:cNvPr>
          <p:cNvSpPr txBox="1"/>
          <p:nvPr/>
        </p:nvSpPr>
        <p:spPr>
          <a:xfrm>
            <a:off x="6490338" y="3912688"/>
            <a:ext cx="12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공원 면적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72" name="순서도: 문서 71">
            <a:extLst>
              <a:ext uri="{FF2B5EF4-FFF2-40B4-BE49-F238E27FC236}">
                <a16:creationId xmlns:a16="http://schemas.microsoft.com/office/drawing/2014/main" id="{D068F345-DF1E-404C-8C38-BD03E02CBDCF}"/>
              </a:ext>
            </a:extLst>
          </p:cNvPr>
          <p:cNvSpPr/>
          <p:nvPr/>
        </p:nvSpPr>
        <p:spPr>
          <a:xfrm>
            <a:off x="6503897" y="4531941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3" name="순서도: 문서 72">
            <a:extLst>
              <a:ext uri="{FF2B5EF4-FFF2-40B4-BE49-F238E27FC236}">
                <a16:creationId xmlns:a16="http://schemas.microsoft.com/office/drawing/2014/main" id="{8AE4E471-6407-41CB-8E9B-1D813018EE5D}"/>
              </a:ext>
            </a:extLst>
          </p:cNvPr>
          <p:cNvSpPr/>
          <p:nvPr/>
        </p:nvSpPr>
        <p:spPr>
          <a:xfrm>
            <a:off x="6503897" y="5124211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순서도: 문서 73">
            <a:extLst>
              <a:ext uri="{FF2B5EF4-FFF2-40B4-BE49-F238E27FC236}">
                <a16:creationId xmlns:a16="http://schemas.microsoft.com/office/drawing/2014/main" id="{B5756137-A648-4C4E-963B-C389E072783C}"/>
              </a:ext>
            </a:extLst>
          </p:cNvPr>
          <p:cNvSpPr/>
          <p:nvPr/>
        </p:nvSpPr>
        <p:spPr>
          <a:xfrm>
            <a:off x="6503897" y="5716481"/>
            <a:ext cx="1219277" cy="391241"/>
          </a:xfrm>
          <a:prstGeom prst="flowChartDocument">
            <a:avLst/>
          </a:prstGeom>
          <a:solidFill>
            <a:srgbClr val="D3D2D1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4550A9E6-C513-4B85-A58B-9A5DDB29EC1F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6222928" y="3892581"/>
            <a:ext cx="286191" cy="212300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54FA4492-9858-47D1-853A-5FA2F9A90E67}"/>
              </a:ext>
            </a:extLst>
          </p:cNvPr>
          <p:cNvCxnSpPr>
            <a:cxnSpLocks/>
            <a:stCxn id="67" idx="1"/>
            <a:endCxn id="37" idx="3"/>
          </p:cNvCxnSpPr>
          <p:nvPr/>
        </p:nvCxnSpPr>
        <p:spPr>
          <a:xfrm rot="10800000" flipV="1">
            <a:off x="6222927" y="3448935"/>
            <a:ext cx="286192" cy="443645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10CE3B1-D0D9-4517-94F7-5DE14E6C5FA6}"/>
              </a:ext>
            </a:extLst>
          </p:cNvPr>
          <p:cNvCxnSpPr>
            <a:cxnSpLocks/>
            <a:stCxn id="66" idx="1"/>
            <a:endCxn id="37" idx="3"/>
          </p:cNvCxnSpPr>
          <p:nvPr/>
        </p:nvCxnSpPr>
        <p:spPr>
          <a:xfrm rot="10800000" flipV="1">
            <a:off x="6222927" y="2874975"/>
            <a:ext cx="280970" cy="1017606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6277AED-3007-47E9-9394-652971A87C26}"/>
              </a:ext>
            </a:extLst>
          </p:cNvPr>
          <p:cNvSpPr txBox="1"/>
          <p:nvPr/>
        </p:nvSpPr>
        <p:spPr>
          <a:xfrm>
            <a:off x="6509119" y="4566811"/>
            <a:ext cx="1219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계층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76EB8D-3AF4-498C-9A40-8AF84AAED707}"/>
              </a:ext>
            </a:extLst>
          </p:cNvPr>
          <p:cNvSpPr txBox="1"/>
          <p:nvPr/>
        </p:nvSpPr>
        <p:spPr>
          <a:xfrm>
            <a:off x="6514939" y="5165942"/>
            <a:ext cx="12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이혼율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D5718D0-0C83-46B4-AC41-4FAB2CDC0353}"/>
              </a:ext>
            </a:extLst>
          </p:cNvPr>
          <p:cNvSpPr txBox="1"/>
          <p:nvPr/>
        </p:nvSpPr>
        <p:spPr>
          <a:xfrm>
            <a:off x="6503897" y="5767344"/>
            <a:ext cx="12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재정 자립도</a:t>
            </a:r>
            <a:endParaRPr kumimoji="1" lang="ko-Kore-KR" altLang="en-US" sz="1400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8D1BEBB4-A96F-4294-969C-DDB22066E4F5}"/>
              </a:ext>
            </a:extLst>
          </p:cNvPr>
          <p:cNvCxnSpPr>
            <a:cxnSpLocks/>
            <a:stCxn id="110" idx="1"/>
            <a:endCxn id="36" idx="3"/>
          </p:cNvCxnSpPr>
          <p:nvPr/>
        </p:nvCxnSpPr>
        <p:spPr>
          <a:xfrm rot="10800000">
            <a:off x="6194775" y="5500815"/>
            <a:ext cx="309122" cy="420418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B7FD30B6-6282-4AC7-8F61-ED275A2EF025}"/>
              </a:ext>
            </a:extLst>
          </p:cNvPr>
          <p:cNvCxnSpPr>
            <a:cxnSpLocks/>
            <a:stCxn id="73" idx="1"/>
            <a:endCxn id="36" idx="3"/>
          </p:cNvCxnSpPr>
          <p:nvPr/>
        </p:nvCxnSpPr>
        <p:spPr>
          <a:xfrm rot="10800000" flipV="1">
            <a:off x="6194775" y="5319831"/>
            <a:ext cx="309122" cy="180983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A702FFE0-03C8-4691-A1C2-02ACCB59A67E}"/>
              </a:ext>
            </a:extLst>
          </p:cNvPr>
          <p:cNvCxnSpPr>
            <a:cxnSpLocks/>
            <a:stCxn id="108" idx="1"/>
            <a:endCxn id="36" idx="3"/>
          </p:cNvCxnSpPr>
          <p:nvPr/>
        </p:nvCxnSpPr>
        <p:spPr>
          <a:xfrm rot="10800000" flipV="1">
            <a:off x="6194775" y="4720699"/>
            <a:ext cx="314344" cy="780115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2056FC7-4BAE-45D3-8DF3-8FDE5D8BCE3D}"/>
              </a:ext>
            </a:extLst>
          </p:cNvPr>
          <p:cNvSpPr txBox="1"/>
          <p:nvPr/>
        </p:nvSpPr>
        <p:spPr>
          <a:xfrm>
            <a:off x="8222659" y="3303802"/>
            <a:ext cx="1456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상관관계가 높은 변수 도출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4C0697E-76BF-44E5-8019-F0DE83949BA3}"/>
              </a:ext>
            </a:extLst>
          </p:cNvPr>
          <p:cNvSpPr txBox="1"/>
          <p:nvPr/>
        </p:nvSpPr>
        <p:spPr>
          <a:xfrm>
            <a:off x="10089624" y="2902550"/>
            <a:ext cx="1591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지역적 특성을 고려한</a:t>
            </a:r>
            <a:endParaRPr kumimoji="1" lang="en-US" altLang="ko-KR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  <a:p>
            <a:pPr algn="ctr"/>
            <a:r>
              <a:rPr kumimoji="1" lang="ko-KR" altLang="en-US" dirty="0">
                <a:solidFill>
                  <a:srgbClr val="44474A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</a:rPr>
              <a:t>건강 행동 격차 축소 방안 도출</a:t>
            </a:r>
            <a:endParaRPr kumimoji="1" lang="ko-Kore-KR" altLang="en-US" dirty="0">
              <a:solidFill>
                <a:srgbClr val="44474A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7896D1F-580E-446D-AFF5-209E968E200E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>
                    <a:lumMod val="65000"/>
                  </a:schemeClr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07</a:t>
            </a:r>
            <a:endParaRPr kumimoji="1" lang="ko-Kore-KR" altLang="en-US" sz="1300" dirty="0">
              <a:solidFill>
                <a:schemeClr val="bg1">
                  <a:lumMod val="65000"/>
                </a:schemeClr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싱크이(가) 표시된 사진&#10;&#10;자동 생성된 설명">
            <a:extLst>
              <a:ext uri="{FF2B5EF4-FFF2-40B4-BE49-F238E27FC236}">
                <a16:creationId xmlns:a16="http://schemas.microsoft.com/office/drawing/2014/main" id="{11397A57-9CA5-42EB-9A3D-502EF187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38303A-815F-4F62-848E-FF5E56C44AB1}"/>
              </a:ext>
            </a:extLst>
          </p:cNvPr>
          <p:cNvSpPr txBox="1"/>
          <p:nvPr/>
        </p:nvSpPr>
        <p:spPr>
          <a:xfrm>
            <a:off x="4808777" y="2241693"/>
            <a:ext cx="2683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ko-KR" altLang="en-US" sz="4800" b="1" dirty="0">
                <a:solidFill>
                  <a:srgbClr val="44474A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분석결과</a:t>
            </a:r>
            <a:endParaRPr kumimoji="1" lang="ko-Kore-KR" altLang="en-US" sz="4800" b="1" dirty="0">
              <a:solidFill>
                <a:srgbClr val="44474A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DA370-6CA6-494C-BC92-1318F230B2DD}"/>
              </a:ext>
            </a:extLst>
          </p:cNvPr>
          <p:cNvSpPr txBox="1"/>
          <p:nvPr/>
        </p:nvSpPr>
        <p:spPr>
          <a:xfrm>
            <a:off x="11512990" y="6565612"/>
            <a:ext cx="67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300" dirty="0">
                <a:solidFill>
                  <a:schemeClr val="bg1"/>
                </a:solidFill>
                <a:latin typeface="Spoqa Han Sans Neo Medium" panose="020B0500000000000000" pitchFamily="34" charset="-128"/>
                <a:ea typeface="Spoqa Han Sans Neo Medium" panose="020B0500000000000000" pitchFamily="34" charset="-128"/>
                <a:cs typeface="SF Pro Display Semibold" pitchFamily="2" charset="0"/>
              </a:rPr>
              <a:t>08</a:t>
            </a:r>
            <a:endParaRPr kumimoji="1" lang="ko-Kore-KR" altLang="en-US" sz="1300" dirty="0">
              <a:solidFill>
                <a:schemeClr val="bg1"/>
              </a:solidFill>
              <a:latin typeface="Spoqa Han Sans Neo Medium" panose="020B0500000000000000" pitchFamily="34" charset="-128"/>
              <a:ea typeface="Spoqa Han Sans Neo Medium" panose="020B0500000000000000" pitchFamily="34" charset="-128"/>
              <a:cs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843</Words>
  <Application>Microsoft Office PowerPoint</Application>
  <PresentationFormat>와이드스크린</PresentationFormat>
  <Paragraphs>188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Spoqa Han Sans Neo Bold</vt:lpstr>
      <vt:lpstr>Spoqa Han Sans Neo Medium</vt:lpstr>
      <vt:lpstr>나눔명조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조용주</dc:creator>
  <cp:lastModifiedBy>bigdata01051</cp:lastModifiedBy>
  <cp:revision>82</cp:revision>
  <dcterms:created xsi:type="dcterms:W3CDTF">2021-08-28T09:53:51Z</dcterms:created>
  <dcterms:modified xsi:type="dcterms:W3CDTF">2021-09-01T12:34:45Z</dcterms:modified>
</cp:coreProperties>
</file>